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490.png" ContentType="image/png"/>
  <Override PartName="/ppt/media/image489.png" ContentType="image/png"/>
  <Override PartName="/ppt/media/image488.png" ContentType="image/png"/>
  <Override PartName="/ppt/media/image487.png" ContentType="image/png"/>
  <Override PartName="/ppt/media/image486.png" ContentType="image/png"/>
  <Override PartName="/ppt/media/image485.png" ContentType="image/png"/>
  <Override PartName="/ppt/media/image484.png" ContentType="image/png"/>
  <Override PartName="/ppt/media/image483.png" ContentType="image/png"/>
  <Override PartName="/ppt/media/image482.png" ContentType="image/png"/>
  <Override PartName="/ppt/media/image481.png" ContentType="image/png"/>
  <Override PartName="/ppt/media/image480.png" ContentType="image/png"/>
  <Override PartName="/ppt/media/image479.png" ContentType="image/png"/>
  <Override PartName="/ppt/media/image478.png" ContentType="image/png"/>
  <Override PartName="/ppt/media/image477.png" ContentType="image/png"/>
  <Override PartName="/ppt/media/image476.png" ContentType="image/png"/>
  <Override PartName="/ppt/media/image475.png" ContentType="image/png"/>
  <Override PartName="/ppt/media/image474.png" ContentType="image/png"/>
  <Override PartName="/ppt/media/image473.png" ContentType="image/png"/>
  <Override PartName="/ppt/media/image472.png" ContentType="image/png"/>
  <Override PartName="/ppt/media/image471.png" ContentType="image/png"/>
  <Override PartName="/ppt/media/image470.png" ContentType="image/png"/>
  <Override PartName="/ppt/media/image469.png" ContentType="image/png"/>
  <Override PartName="/ppt/media/image468.png" ContentType="image/png"/>
  <Override PartName="/ppt/media/image467.png" ContentType="image/png"/>
  <Override PartName="/ppt/media/image466.png" ContentType="image/png"/>
  <Override PartName="/ppt/media/image465.png" ContentType="image/png"/>
  <Override PartName="/ppt/media/image464.png" ContentType="image/png"/>
  <Override PartName="/ppt/media/image463.png" ContentType="image/png"/>
  <Override PartName="/ppt/media/image462.png" ContentType="image/png"/>
  <Override PartName="/ppt/media/image461.png" ContentType="image/png"/>
  <Override PartName="/ppt/media/image460.png" ContentType="image/png"/>
  <Override PartName="/ppt/media/image459.png" ContentType="image/png"/>
  <Override PartName="/ppt/media/image458.png" ContentType="image/png"/>
  <Override PartName="/ppt/media/image457.png" ContentType="image/png"/>
  <Override PartName="/ppt/media/image456.png" ContentType="image/png"/>
  <Override PartName="/ppt/media/image455.png" ContentType="image/png"/>
  <Override PartName="/ppt/media/image454.png" ContentType="image/png"/>
  <Override PartName="/ppt/media/image453.png" ContentType="image/png"/>
  <Override PartName="/ppt/media/image452.png" ContentType="image/png"/>
  <Override PartName="/ppt/media/image451.png" ContentType="image/png"/>
  <Override PartName="/ppt/media/image450.png" ContentType="image/png"/>
  <Override PartName="/ppt/media/image449.png" ContentType="image/png"/>
  <Override PartName="/ppt/media/image448.png" ContentType="image/png"/>
  <Override PartName="/ppt/media/image447.png" ContentType="image/png"/>
  <Override PartName="/ppt/media/image446.png" ContentType="image/png"/>
  <Override PartName="/ppt/media/image445.png" ContentType="image/png"/>
  <Override PartName="/ppt/media/image444.png" ContentType="image/png"/>
  <Override PartName="/ppt/media/image443.png" ContentType="image/png"/>
  <Override PartName="/ppt/media/image442.png" ContentType="image/png"/>
  <Override PartName="/ppt/media/image441.png" ContentType="image/png"/>
  <Override PartName="/ppt/media/image440.png" ContentType="image/png"/>
  <Override PartName="/ppt/media/image434.png" ContentType="image/png"/>
  <Override PartName="/ppt/media/image433.png" ContentType="image/png"/>
  <Override PartName="/ppt/media/image432.png" ContentType="image/png"/>
  <Override PartName="/ppt/media/image431.png" ContentType="image/png"/>
  <Override PartName="/ppt/media/image430.png" ContentType="image/png"/>
  <Override PartName="/ppt/media/image424.png" ContentType="image/png"/>
  <Override PartName="/ppt/media/image423.png" ContentType="image/png"/>
  <Override PartName="/ppt/media/image422.png" ContentType="image/png"/>
  <Override PartName="/ppt/media/image421.png" ContentType="image/png"/>
  <Override PartName="/ppt/media/image420.png" ContentType="image/png"/>
  <Override PartName="/ppt/media/image419.png" ContentType="image/png"/>
  <Override PartName="/ppt/media/image418.png" ContentType="image/png"/>
  <Override PartName="/ppt/media/image417.png" ContentType="image/png"/>
  <Override PartName="/ppt/media/image416.png" ContentType="image/png"/>
  <Override PartName="/ppt/media/image415.png" ContentType="image/png"/>
  <Override PartName="/ppt/media/image414.png" ContentType="image/png"/>
  <Override PartName="/ppt/media/image413.png" ContentType="image/png"/>
  <Override PartName="/ppt/media/image412.png" ContentType="image/png"/>
  <Override PartName="/ppt/media/image411.png" ContentType="image/png"/>
  <Override PartName="/ppt/media/image410.png" ContentType="image/png"/>
  <Override PartName="/ppt/media/image409.png" ContentType="image/png"/>
  <Override PartName="/ppt/media/image408.png" ContentType="image/png"/>
  <Override PartName="/ppt/media/image407.png" ContentType="image/png"/>
  <Override PartName="/ppt/media/image406.png" ContentType="image/png"/>
  <Override PartName="/ppt/media/image405.png" ContentType="image/png"/>
  <Override PartName="/ppt/media/image404.png" ContentType="image/png"/>
  <Override PartName="/ppt/media/image403.png" ContentType="image/png"/>
  <Override PartName="/ppt/media/image402.png" ContentType="image/png"/>
  <Override PartName="/ppt/media/image401.png" ContentType="image/png"/>
  <Override PartName="/ppt/media/image400.png" ContentType="image/png"/>
  <Override PartName="/ppt/media/image392.png" ContentType="image/png"/>
  <Override PartName="/ppt/media/image391.png" ContentType="image/png"/>
  <Override PartName="/ppt/media/image390.png" ContentType="image/png"/>
  <Override PartName="/ppt/media/image382.png" ContentType="image/png"/>
  <Override PartName="/ppt/media/image381.png" ContentType="image/png"/>
  <Override PartName="/ppt/media/image380.png" ContentType="image/png"/>
  <Override PartName="/ppt/media/image379.png" ContentType="image/png"/>
  <Override PartName="/ppt/media/image378.png" ContentType="image/png"/>
  <Override PartName="/ppt/media/image377.png" ContentType="image/png"/>
  <Override PartName="/ppt/media/image376.png" ContentType="image/png"/>
  <Override PartName="/ppt/media/image375.png" ContentType="image/png"/>
  <Override PartName="/ppt/media/image439.png" ContentType="image/png"/>
  <Override PartName="/ppt/media/image374.png" ContentType="image/png"/>
  <Override PartName="/ppt/media/image438.png" ContentType="image/png"/>
  <Override PartName="/ppt/media/image373.png" ContentType="image/png"/>
  <Override PartName="/ppt/media/image437.png" ContentType="image/png"/>
  <Override PartName="/ppt/media/image372.png" ContentType="image/png"/>
  <Override PartName="/ppt/media/image436.png" ContentType="image/png"/>
  <Override PartName="/ppt/media/image371.png" ContentType="image/png"/>
  <Override PartName="/ppt/media/image435.png" ContentType="image/png"/>
  <Override PartName="/ppt/media/image370.png" ContentType="image/png"/>
  <Override PartName="/ppt/media/image369.png" ContentType="image/png"/>
  <Override PartName="/ppt/media/image368.png" ContentType="image/png"/>
  <Override PartName="/ppt/media/image367.png" ContentType="image/png"/>
  <Override PartName="/ppt/media/image366.png" ContentType="image/png"/>
  <Override PartName="/ppt/media/image365.png" ContentType="image/png"/>
  <Override PartName="/ppt/media/image429.png" ContentType="image/png"/>
  <Override PartName="/ppt/media/image364.png" ContentType="image/png"/>
  <Override PartName="/ppt/media/image428.png" ContentType="image/png"/>
  <Override PartName="/ppt/media/image363.png" ContentType="image/png"/>
  <Override PartName="/ppt/media/image427.png" ContentType="image/png"/>
  <Override PartName="/ppt/media/image362.png" ContentType="image/png"/>
  <Override PartName="/ppt/media/image426.png" ContentType="image/png"/>
  <Override PartName="/ppt/media/image361.png" ContentType="image/png"/>
  <Override PartName="/ppt/media/image425.png" ContentType="image/png"/>
  <Override PartName="/ppt/media/image360.png" ContentType="image/png"/>
  <Override PartName="/ppt/media/image359.png" ContentType="image/png"/>
  <Override PartName="/ppt/media/image358.png" ContentType="image/png"/>
  <Override PartName="/ppt/media/image357.png" ContentType="image/png"/>
  <Override PartName="/ppt/media/image356.png" ContentType="image/png"/>
  <Override PartName="/ppt/media/image355.png" ContentType="image/png"/>
  <Override PartName="/ppt/media/image354.png" ContentType="image/png"/>
  <Override PartName="/ppt/media/image353.png" ContentType="image/png"/>
  <Override PartName="/ppt/media/image352.png" ContentType="image/png"/>
  <Override PartName="/ppt/media/image351.png" ContentType="image/png"/>
  <Override PartName="/ppt/media/image350.png" ContentType="image/png"/>
  <Override PartName="/ppt/media/image349.png" ContentType="image/png"/>
  <Override PartName="/ppt/media/image348.png" ContentType="image/png"/>
  <Override PartName="/ppt/media/image347.png" ContentType="image/png"/>
  <Override PartName="/ppt/media/image346.png" ContentType="image/png"/>
  <Override PartName="/ppt/media/image345.png" ContentType="image/png"/>
  <Override PartName="/ppt/media/image344.png" ContentType="image/png"/>
  <Override PartName="/ppt/media/image343.png" ContentType="image/png"/>
  <Override PartName="/ppt/media/image342.png" ContentType="image/png"/>
  <Override PartName="/ppt/media/image341.png" ContentType="image/png"/>
  <Override PartName="/ppt/media/image340.png" ContentType="image/png"/>
  <Override PartName="/ppt/media/image339.png" ContentType="image/png"/>
  <Override PartName="/ppt/media/image338.png" ContentType="image/png"/>
  <Override PartName="/ppt/media/image337.png" ContentType="image/png"/>
  <Override PartName="/ppt/media/image159.png" ContentType="image/png"/>
  <Override PartName="/ppt/media/image394.png" ContentType="image/png"/>
  <Override PartName="/ppt/media/image61.png" ContentType="image/png"/>
  <Override PartName="/ppt/media/image149.png" ContentType="image/png"/>
  <Override PartName="/ppt/media/image384.png" ContentType="image/png"/>
  <Override PartName="/ppt/media/image51.png" ContentType="image/png"/>
  <Override PartName="/ppt/media/image139.png" ContentType="image/png"/>
  <Override PartName="/ppt/media/image41.png" ContentType="image/png"/>
  <Override PartName="/ppt/media/image129.png" ContentType="image/png"/>
  <Override PartName="/ppt/media/image31.png" ContentType="image/png"/>
  <Override PartName="/ppt/media/image119.png" ContentType="image/png"/>
  <Override PartName="/ppt/media/image21.png" ContentType="image/png"/>
  <Override PartName="/ppt/media/image118.png" ContentType="image/png"/>
  <Override PartName="/ppt/media/image20.png" ContentType="image/png"/>
  <Override PartName="/ppt/media/image109.png" ContentType="image/png"/>
  <Override PartName="/ppt/media/image11.png" ContentType="image/png"/>
  <Override PartName="/ppt/media/image117.png" ContentType="image/png"/>
  <Override PartName="/ppt/media/image259.png" ContentType="image/png"/>
  <Override PartName="/ppt/media/image258.png" ContentType="image/png"/>
  <Override PartName="/ppt/media/image257.png" ContentType="image/png"/>
  <Override PartName="/ppt/media/image256.png" ContentType="image/png"/>
  <Override PartName="/ppt/media/image92.png" ContentType="image/png"/>
  <Override PartName="/ppt/media/image91.png" ContentType="image/png"/>
  <Override PartName="/ppt/media/image189.png" ContentType="image/png"/>
  <Override PartName="/ppt/media/image90.png" ContentType="image/png"/>
  <Override PartName="/ppt/media/image188.png" ContentType="image/png"/>
  <Override PartName="/ppt/media/image194.png" ContentType="image/png"/>
  <Override PartName="/ppt/media/image82.png" ContentType="image/png"/>
  <Override PartName="/ppt/media/image81.png" ContentType="image/png"/>
  <Override PartName="/ppt/media/image179.png" ContentType="image/png"/>
  <Override PartName="/ppt/media/image80.png" ContentType="image/png"/>
  <Override PartName="/ppt/media/image178.png" ContentType="image/png"/>
  <Override PartName="/ppt/media/image332.png" ContentType="image/png"/>
  <Override PartName="/ppt/media/image320.png" ContentType="image/png"/>
  <Override PartName="/ppt/media/image393.png" ContentType="image/png"/>
  <Override PartName="/ppt/media/image60.png" ContentType="image/png"/>
  <Override PartName="/ppt/media/image158.png" ContentType="image/png"/>
  <Override PartName="/ppt/media/image249.png" ContentType="image/png"/>
  <Override PartName="/ppt/media/image248.png" ContentType="image/png"/>
  <Override PartName="/ppt/media/image321.png" ContentType="image/png"/>
  <Override PartName="/ppt/media/image107.png" ContentType="image/png"/>
  <Override PartName="/ppt/media/image323.png" ContentType="image/png"/>
  <Override PartName="/ppt/media/image247.png" ContentType="image/png"/>
  <Override PartName="/ppt/media/image2.png" ContentType="image/png"/>
  <Override PartName="/ppt/media/image322.png" ContentType="image/png"/>
  <Override PartName="/ppt/media/image395.png" ContentType="image/png"/>
  <Override PartName="/ppt/media/image62.png" ContentType="image/png"/>
  <Override PartName="/ppt/media/image108.png" ContentType="image/png"/>
  <Override PartName="/ppt/media/image10.png" ContentType="image/png"/>
  <Override PartName="/ppt/media/image246.png" ContentType="image/png"/>
  <Override PartName="/ppt/media/image9.png" ContentType="image/png"/>
  <Override PartName="/ppt/media/image324.png" ContentType="image/png"/>
  <Override PartName="/ppt/media/image103.png" ContentType="image/png"/>
  <Override PartName="/ppt/media/image36.png" ContentType="image/png"/>
  <Override PartName="/ppt/media/image266.png" ContentType="image/png"/>
  <Override PartName="/ppt/media/image102.png" ContentType="image/png"/>
  <Override PartName="/ppt/media/image35.png" ContentType="image/png"/>
  <Override PartName="/ppt/media/image289.png" ContentType="image/png"/>
  <Override PartName="/ppt/media/image101.png" ContentType="image/png"/>
  <Override PartName="/ppt/media/image34.png" ContentType="image/png"/>
  <Override PartName="/ppt/media/image312.png" ContentType="image/png"/>
  <Override PartName="/ppt/media/image288.png" ContentType="image/png"/>
  <Override PartName="/ppt/media/image100.png" ContentType="image/png"/>
  <Override PartName="/ppt/media/image33.png" ContentType="image/png"/>
  <Override PartName="/ppt/media/image311.png" ContentType="image/png"/>
  <Override PartName="/ppt/media/image32.png" ContentType="image/png"/>
  <Override PartName="/ppt/media/image99.png" ContentType="image/png"/>
  <Override PartName="/ppt/media/image166.png" ContentType="image/png"/>
  <Override PartName="/ppt/media/image218.png" ContentType="image/png"/>
  <Override PartName="/ppt/media/image310.png" ContentType="image/png"/>
  <Override PartName="/ppt/media/image98.png" ContentType="image/png"/>
  <Override PartName="/ppt/media/image165.png" ContentType="image/png"/>
  <Override PartName="/ppt/media/image217.png" ContentType="image/png"/>
  <Override PartName="/ppt/media/image30.png" ContentType="image/png"/>
  <Override PartName="/ppt/media/image128.png" ContentType="image/png"/>
  <Override PartName="/ppt/media/image97.png" ContentType="image/png"/>
  <Override PartName="/ppt/media/image164.png" ContentType="image/png"/>
  <Override PartName="/ppt/media/image216.png" ContentType="image/png"/>
  <Override PartName="/ppt/media/image138.png" ContentType="image/png"/>
  <Override PartName="/ppt/media/image40.png" ContentType="image/png"/>
  <Override PartName="/ppt/media/image137.png" ContentType="image/png"/>
  <Override PartName="/ppt/media/image69.png" ContentType="image/png"/>
  <Override PartName="/ppt/media/image136.png" ContentType="image/png"/>
  <Override PartName="/ppt/media/image68.png" ContentType="image/png"/>
  <Override PartName="/ppt/media/image135.png" ContentType="image/png"/>
  <Override PartName="/ppt/media/image67.png" ContentType="image/png"/>
  <Override PartName="/ppt/media/image134.png" ContentType="image/png"/>
  <Override PartName="/ppt/media/image399.png" ContentType="image/png"/>
  <Override PartName="/ppt/media/image66.png" ContentType="image/png"/>
  <Override PartName="/ppt/media/image133.png" ContentType="image/png"/>
  <Override PartName="/ppt/media/image279.png" ContentType="image/png"/>
  <Override PartName="/ppt/media/image116.png" ContentType="image/png"/>
  <Override PartName="/ppt/media/image49.png" ContentType="image/png"/>
  <Override PartName="/ppt/media/image302.png" ContentType="image/png"/>
  <Override PartName="/ppt/media/image398.png" ContentType="image/png"/>
  <Override PartName="/ppt/media/image65.png" ContentType="image/png"/>
  <Override PartName="/ppt/media/image132.png" ContentType="image/png"/>
  <Override PartName="/ppt/media/image278.png" ContentType="image/png"/>
  <Override PartName="/ppt/media/image157.png" ContentType="image/png"/>
  <Override PartName="/ppt/media/image209.png" ContentType="image/png"/>
  <Override PartName="/ppt/media/image115.png" ContentType="image/png"/>
  <Override PartName="/ppt/media/image48.png" ContentType="image/png"/>
  <Override PartName="/ppt/media/image301.png" ContentType="image/png"/>
  <Override PartName="/ppt/media/image397.png" ContentType="image/png"/>
  <Override PartName="/ppt/media/image64.png" ContentType="image/png"/>
  <Override PartName="/ppt/media/image131.png" ContentType="image/png"/>
  <Override PartName="/ppt/media/image277.png" ContentType="image/png"/>
  <Override PartName="/ppt/media/image89.png" ContentType="image/png"/>
  <Override PartName="/ppt/media/image156.png" ContentType="image/png"/>
  <Override PartName="/ppt/media/image208.png" ContentType="image/png"/>
  <Override PartName="/ppt/media/image114.png" ContentType="image/png"/>
  <Override PartName="/ppt/media/image47.png" ContentType="image/png"/>
  <Override PartName="/ppt/media/image300.png" ContentType="image/png"/>
  <Override PartName="/ppt/media/image396.png" ContentType="image/png"/>
  <Override PartName="/ppt/media/image63.png" ContentType="image/png"/>
  <Override PartName="/ppt/media/image130.png" ContentType="image/png"/>
  <Override PartName="/ppt/media/image276.png" ContentType="image/png"/>
  <Override PartName="/ppt/media/image88.png" ContentType="image/png"/>
  <Override PartName="/ppt/media/image155.png" ContentType="image/png"/>
  <Override PartName="/ppt/media/image207.png" ContentType="image/png"/>
  <Override PartName="/ppt/media/image113.png" ContentType="image/png"/>
  <Override PartName="/ppt/media/image46.png" ContentType="image/png"/>
  <Override PartName="/ppt/media/image87.png" ContentType="image/png"/>
  <Override PartName="/ppt/media/image154.png" ContentType="image/png"/>
  <Override PartName="/ppt/media/image206.png" ContentType="image/png"/>
  <Override PartName="/ppt/media/image112.png" ContentType="image/png"/>
  <Override PartName="/ppt/media/image45.png" ContentType="image/png"/>
  <Override PartName="/ppt/media/image287.png" ContentType="image/png"/>
  <Override PartName="/ppt/media/image19.png" ContentType="image/png"/>
  <Override PartName="/ppt/media/image127.png" ContentType="image/png"/>
  <Override PartName="/ppt/media/image286.png" ContentType="image/png"/>
  <Override PartName="/ppt/media/image18.png" ContentType="image/png"/>
  <Override PartName="/ppt/media/image59.png" ContentType="image/png"/>
  <Override PartName="/ppt/media/image126.png" ContentType="image/png"/>
  <Override PartName="/ppt/media/image1.jpeg" ContentType="image/jpeg"/>
  <Override PartName="/ppt/media/image211.png" ContentType="image/png"/>
  <Override PartName="/ppt/media/image58.png" ContentType="image/png"/>
  <Override PartName="/ppt/media/image125.png" ContentType="image/png"/>
  <Override PartName="/ppt/media/image267.png" ContentType="image/png"/>
  <Override PartName="/ppt/media/image79.png" ContentType="image/png"/>
  <Override PartName="/ppt/media/image146.png" ContentType="image/png"/>
  <Override PartName="/ppt/media/image104.png" ContentType="image/png"/>
  <Override PartName="/ppt/media/image37.png" ContentType="image/png"/>
  <Override PartName="/ppt/media/image388.png" ContentType="image/png"/>
  <Override PartName="/ppt/media/image55.png" ContentType="image/png"/>
  <Override PartName="/ppt/media/image122.png" ContentType="image/png"/>
  <Override PartName="/ppt/media/image268.png" ContentType="image/png"/>
  <Override PartName="/ppt/media/image147.png" ContentType="image/png"/>
  <Override PartName="/ppt/media/image105.png" ContentType="image/png"/>
  <Override PartName="/ppt/media/image38.png" ContentType="image/png"/>
  <Override PartName="/ppt/media/image389.png" ContentType="image/png"/>
  <Override PartName="/ppt/media/image56.png" ContentType="image/png"/>
  <Override PartName="/ppt/media/image123.png" ContentType="image/png"/>
  <Override PartName="/ppt/media/image269.png" ContentType="image/png"/>
  <Override PartName="/ppt/media/image148.png" ContentType="image/png"/>
  <Override PartName="/ppt/media/image383.png" ContentType="image/png"/>
  <Override PartName="/ppt/media/image50.png" ContentType="image/png"/>
  <Override PartName="/ppt/media/image106.png" ContentType="image/png"/>
  <Override PartName="/ppt/media/image39.png" ContentType="image/png"/>
  <Override PartName="/ppt/media/image57.png" ContentType="image/png"/>
  <Override PartName="/ppt/media/image124.png" ContentType="image/png"/>
  <Override PartName="/ppt/media/image83.png" ContentType="image/png"/>
  <Override PartName="/ppt/media/image150.png" ContentType="image/png"/>
  <Override PartName="/ppt/media/image180.jpeg" ContentType="image/jpeg"/>
  <Override PartName="/ppt/media/image197.png" ContentType="image/png"/>
  <Override PartName="/ppt/media/image202.png" ContentType="image/png"/>
  <Override PartName="/ppt/media/image28.png" ContentType="image/png"/>
  <Override PartName="/ppt/media/image296.png" ContentType="image/png"/>
  <Override PartName="/ppt/media/image84.png" ContentType="image/png"/>
  <Override PartName="/ppt/media/image151.png" ContentType="image/png"/>
  <Override PartName="/ppt/media/image198.png" ContentType="image/png"/>
  <Override PartName="/ppt/media/image203.png" ContentType="image/png"/>
  <Override PartName="/ppt/media/image29.png" ContentType="image/png"/>
  <Override PartName="/ppt/media/image297.png" ContentType="image/png"/>
  <Override PartName="/ppt/media/image42.png" ContentType="image/png"/>
  <Override PartName="/ppt/media/image85.png" ContentType="image/png"/>
  <Override PartName="/ppt/media/image152.png" ContentType="image/png"/>
  <Override PartName="/ppt/media/image199.png" ContentType="image/png"/>
  <Override PartName="/ppt/media/image204.png" ContentType="image/png"/>
  <Override PartName="/ppt/media/image298.png" ContentType="image/png"/>
  <Override PartName="/ppt/media/image110.png" ContentType="image/png"/>
  <Override PartName="/ppt/media/image43.png" ContentType="image/png"/>
  <Override PartName="/ppt/media/image86.png" ContentType="image/png"/>
  <Override PartName="/ppt/media/image153.png" ContentType="image/png"/>
  <Override PartName="/ppt/media/image205.png" ContentType="image/png"/>
  <Override PartName="/ppt/media/image299.png" ContentType="image/png"/>
  <Override PartName="/ppt/media/image111.png" ContentType="image/png"/>
  <Override PartName="/ppt/media/image44.png" ContentType="image/png"/>
  <Override PartName="/ppt/media/image142.png" ContentType="image/png"/>
  <Override PartName="/ppt/media/image75.png" ContentType="image/png"/>
  <Override PartName="/ppt/media/image93.png" ContentType="image/png"/>
  <Override PartName="/ppt/media/image160.png" ContentType="image/png"/>
  <Override PartName="/ppt/media/image212.png" ContentType="image/png"/>
  <Override PartName="/ppt/media/image143.png" ContentType="image/png"/>
  <Override PartName="/ppt/media/image76.png" ContentType="image/png"/>
  <Override PartName="/ppt/media/image94.png" ContentType="image/png"/>
  <Override PartName="/ppt/media/image161.png" ContentType="image/png"/>
  <Override PartName="/ppt/media/image213.png" ContentType="image/png"/>
  <Override PartName="/ppt/media/image385.png" ContentType="image/png"/>
  <Override PartName="/ppt/media/image52.png" ContentType="image/png"/>
  <Override PartName="/ppt/media/image144.png" ContentType="image/png"/>
  <Override PartName="/ppt/media/image77.png" ContentType="image/png"/>
  <Override PartName="/ppt/media/image330.png" ContentType="image/png"/>
  <Override PartName="/ppt/media/image95.png" ContentType="image/png"/>
  <Override PartName="/ppt/media/image162.png" ContentType="image/png"/>
  <Override PartName="/ppt/media/image214.png" ContentType="image/png"/>
  <Override PartName="/ppt/media/image386.png" ContentType="image/png"/>
  <Override PartName="/ppt/media/image120.png" ContentType="image/png"/>
  <Override PartName="/ppt/media/image53.png" ContentType="image/png"/>
  <Override PartName="/ppt/media/image145.png" ContentType="image/png"/>
  <Override PartName="/ppt/media/image78.png" ContentType="image/png"/>
  <Override PartName="/ppt/media/image331.png" ContentType="image/png"/>
  <Override PartName="/ppt/media/image96.png" ContentType="image/png"/>
  <Override PartName="/ppt/media/image163.png" ContentType="image/png"/>
  <Override PartName="/ppt/media/image215.png" ContentType="image/png"/>
  <Override PartName="/ppt/media/image387.png" ContentType="image/png"/>
  <Override PartName="/ppt/media/image121.png" ContentType="image/png"/>
  <Override PartName="/ppt/media/image54.png" ContentType="image/png"/>
  <Override PartName="/ppt/media/image70.png" ContentType="image/png"/>
  <Override PartName="/ppt/media/image168.png" ContentType="image/png"/>
  <Override PartName="/ppt/media/image71.png" ContentType="image/png"/>
  <Override PartName="/ppt/media/image169.png" ContentType="image/png"/>
  <Override PartName="/ppt/media/image72.png" ContentType="image/png"/>
  <Override PartName="/ppt/media/image140.png" ContentType="image/png"/>
  <Override PartName="/ppt/media/image73.png" ContentType="image/png"/>
  <Override PartName="/ppt/media/image141.png" ContentType="image/png"/>
  <Override PartName="/ppt/media/image74.png" ContentType="image/png"/>
  <Override PartName="/ppt/media/image167.png" ContentType="image/png"/>
  <Override PartName="/ppt/media/image219.png" ContentType="image/png"/>
  <Override PartName="/ppt/media/image170.png" ContentType="image/png"/>
  <Override PartName="/ppt/media/image222.png" ContentType="image/png"/>
  <Override PartName="/ppt/media/image171.png" ContentType="image/png"/>
  <Override PartName="/ppt/media/image223.png" ContentType="image/png"/>
  <Override PartName="/ppt/media/image172.png" ContentType="image/png"/>
  <Override PartName="/ppt/media/image224.png" ContentType="image/png"/>
  <Override PartName="/ppt/media/image173.png" ContentType="image/png"/>
  <Override PartName="/ppt/media/image225.png" ContentType="image/png"/>
  <Override PartName="/ppt/media/image174.png" ContentType="image/png"/>
  <Override PartName="/ppt/media/image226.png" ContentType="image/png"/>
  <Override PartName="/ppt/media/image175.png" ContentType="image/png"/>
  <Override PartName="/ppt/media/image227.png" ContentType="image/png"/>
  <Override PartName="/ppt/media/image176.png" ContentType="image/png"/>
  <Override PartName="/ppt/media/image228.png" ContentType="image/png"/>
  <Override PartName="/ppt/media/image177.png" ContentType="image/png"/>
  <Override PartName="/ppt/media/image229.png" ContentType="image/png"/>
  <Override PartName="/ppt/media/image181.png" ContentType="image/png"/>
  <Override PartName="/ppt/media/image233.png" ContentType="image/png"/>
  <Override PartName="/ppt/media/image182.png" ContentType="image/png"/>
  <Override PartName="/ppt/media/image234.png" ContentType="image/png"/>
  <Override PartName="/ppt/media/image183.png" ContentType="image/png"/>
  <Override PartName="/ppt/media/image235.png" ContentType="image/png"/>
  <Override PartName="/ppt/media/image184.png" ContentType="image/png"/>
  <Override PartName="/ppt/media/image236.png" ContentType="image/png"/>
  <Override PartName="/ppt/media/image185.png" ContentType="image/png"/>
  <Override PartName="/ppt/media/image237.png" ContentType="image/png"/>
  <Override PartName="/ppt/media/image186.png" ContentType="image/png"/>
  <Override PartName="/ppt/media/image238.png" ContentType="image/png"/>
  <Override PartName="/ppt/media/image187.png" ContentType="image/png"/>
  <Override PartName="/ppt/media/image239.png" ContentType="image/png"/>
  <Override PartName="/ppt/media/image190.png" ContentType="image/png"/>
  <Override PartName="/ppt/media/image5.png" ContentType="image/png"/>
  <Override PartName="/ppt/media/image242.png" ContentType="image/png"/>
  <Override PartName="/ppt/media/image191.png" ContentType="image/png"/>
  <Override PartName="/ppt/media/image6.png" ContentType="image/png"/>
  <Override PartName="/ppt/media/image243.png" ContentType="image/png"/>
  <Override PartName="/ppt/media/image192.png" ContentType="image/png"/>
  <Override PartName="/ppt/media/image7.png" ContentType="image/png"/>
  <Override PartName="/ppt/media/image244.png" ContentType="image/png"/>
  <Override PartName="/ppt/media/image193.png" ContentType="image/png"/>
  <Override PartName="/ppt/media/image8.png" ContentType="image/png"/>
  <Override PartName="/ppt/media/image245.png" ContentType="image/png"/>
  <Override PartName="/ppt/media/image195.png" ContentType="image/png"/>
  <Override PartName="/ppt/media/image200.png" ContentType="image/png"/>
  <Override PartName="/ppt/media/image26.png" ContentType="image/png"/>
  <Override PartName="/ppt/media/image294.png" ContentType="image/png"/>
  <Override PartName="/ppt/media/image196.png" ContentType="image/png"/>
  <Override PartName="/ppt/media/image201.png" ContentType="image/png"/>
  <Override PartName="/ppt/media/image27.png" ContentType="image/png"/>
  <Override PartName="/ppt/media/image295.png" ContentType="image/png"/>
  <Override PartName="/ppt/media/image210.png" ContentType="image/png"/>
  <Override PartName="/ppt/media/image220.png" ContentType="image/png"/>
  <Override PartName="/ppt/media/image221.png" ContentType="image/png"/>
  <Override PartName="/ppt/media/image230.png" ContentType="image/png"/>
  <Override PartName="/ppt/media/image231.png" ContentType="image/png"/>
  <Override PartName="/ppt/media/image232.png" ContentType="image/png"/>
  <Override PartName="/ppt/media/image3.png" ContentType="image/png"/>
  <Override PartName="/ppt/media/image240.png" ContentType="image/png"/>
  <Override PartName="/ppt/media/image4.png" ContentType="image/png"/>
  <Override PartName="/ppt/media/image241.png" ContentType="image/png"/>
  <Override PartName="/ppt/media/image250.png" ContentType="image/png"/>
  <Override PartName="/ppt/media/image251.png" ContentType="image/png"/>
  <Override PartName="/ppt/media/image252.png" ContentType="image/png"/>
  <Override PartName="/ppt/media/image253.png" ContentType="image/png"/>
  <Override PartName="/ppt/media/image254.png" ContentType="image/png"/>
  <Override PartName="/ppt/media/image255.png" ContentType="image/png"/>
  <Override PartName="/ppt/media/image260.png" ContentType="image/png"/>
  <Override PartName="/ppt/media/image261.png" ContentType="image/png"/>
  <Override PartName="/ppt/media/image262.png" ContentType="image/png"/>
  <Override PartName="/ppt/media/image263.png" ContentType="image/png"/>
  <Override PartName="/ppt/media/image264.png" ContentType="image/png"/>
  <Override PartName="/ppt/media/image265.png" ContentType="image/png"/>
  <Override PartName="/ppt/media/image270.png" ContentType="image/png"/>
  <Override PartName="/ppt/media/image271.png" ContentType="image/png"/>
  <Override PartName="/ppt/media/image272.png" ContentType="image/png"/>
  <Override PartName="/ppt/media/image273.png" ContentType="image/png"/>
  <Override PartName="/ppt/media/image274.png" ContentType="image/png"/>
  <Override PartName="/ppt/media/image275.png" ContentType="image/png"/>
  <Override PartName="/ppt/media/image12.png" ContentType="image/png"/>
  <Override PartName="/ppt/media/image280.png" ContentType="image/png"/>
  <Override PartName="/ppt/media/image13.png" ContentType="image/png"/>
  <Override PartName="/ppt/media/image281.png" ContentType="image/png"/>
  <Override PartName="/ppt/media/image14.png" ContentType="image/png"/>
  <Override PartName="/ppt/media/image282.png" ContentType="image/png"/>
  <Override PartName="/ppt/media/image15.png" ContentType="image/png"/>
  <Override PartName="/ppt/media/image283.png" ContentType="image/png"/>
  <Override PartName="/ppt/media/image16.png" ContentType="image/png"/>
  <Override PartName="/ppt/media/image284.png" ContentType="image/png"/>
  <Override PartName="/ppt/media/image17.png" ContentType="image/png"/>
  <Override PartName="/ppt/media/image285.png" ContentType="image/png"/>
  <Override PartName="/ppt/media/image22.png" ContentType="image/png"/>
  <Override PartName="/ppt/media/image290.png" ContentType="image/png"/>
  <Override PartName="/ppt/media/image23.png" ContentType="image/png"/>
  <Override PartName="/ppt/media/image291.png" ContentType="image/png"/>
  <Override PartName="/ppt/media/image24.png" ContentType="image/png"/>
  <Override PartName="/ppt/media/image292.png" ContentType="image/png"/>
  <Override PartName="/ppt/media/image25.png" ContentType="image/png"/>
  <Override PartName="/ppt/media/image293.png" ContentType="image/png"/>
  <Override PartName="/ppt/media/image303.png" ContentType="image/png"/>
  <Override PartName="/ppt/media/image304.png" ContentType="image/png"/>
  <Override PartName="/ppt/media/image305.png" ContentType="image/png"/>
  <Override PartName="/ppt/media/image306.png" ContentType="image/png"/>
  <Override PartName="/ppt/media/image307.png" ContentType="image/png"/>
  <Override PartName="/ppt/media/image308.png" ContentType="image/png"/>
  <Override PartName="/ppt/media/image309.png" ContentType="image/png"/>
  <Override PartName="/ppt/media/image313.png" ContentType="image/png"/>
  <Override PartName="/ppt/media/image314.png" ContentType="image/png"/>
  <Override PartName="/ppt/media/image315.png" ContentType="image/png"/>
  <Override PartName="/ppt/media/image316.png" ContentType="image/png"/>
  <Override PartName="/ppt/media/image317.png" ContentType="image/png"/>
  <Override PartName="/ppt/media/image318.png" ContentType="image/png"/>
  <Override PartName="/ppt/media/image319.png" ContentType="image/png"/>
  <Override PartName="/ppt/media/image325.png" ContentType="image/png"/>
  <Override PartName="/ppt/media/image326.png" ContentType="image/png"/>
  <Override PartName="/ppt/media/image327.png" ContentType="image/png"/>
  <Override PartName="/ppt/media/image328.png" ContentType="image/png"/>
  <Override PartName="/ppt/media/image329.png" ContentType="image/png"/>
  <Override PartName="/ppt/media/image333.png" ContentType="image/png"/>
  <Override PartName="/ppt/media/image334.png" ContentType="image/png"/>
  <Override PartName="/ppt/media/image335.png" ContentType="image/png"/>
  <Override PartName="/ppt/media/image33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x="9907587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63BBA41-14B2-4093-AF4D-794802356D71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CustomShape 1"/>
          <p:cNvSpPr/>
          <p:nvPr/>
        </p:nvSpPr>
        <p:spPr>
          <a:xfrm>
            <a:off x="1013760" y="738360"/>
            <a:ext cx="5298480" cy="36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PlaceHolder 2"/>
          <p:cNvSpPr>
            <a:spLocks noGrp="1"/>
          </p:cNvSpPr>
          <p:nvPr>
            <p:ph type="body"/>
          </p:nvPr>
        </p:nvSpPr>
        <p:spPr>
          <a:xfrm>
            <a:off x="987840" y="4579200"/>
            <a:ext cx="5203440" cy="43203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1000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524640" y="160452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9536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1000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524640" y="3682080"/>
            <a:ext cx="28706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5360" y="273600"/>
            <a:ext cx="891612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64120" y="368208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64120" y="1604520"/>
            <a:ext cx="435096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95360" y="3682080"/>
            <a:ext cx="8916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</a:t>
            </a:r>
            <a:r>
              <a:rPr b="0" lang="es-ES" sz="4400" spc="-1" strike="noStrike">
                <a:latin typeface="Arial"/>
              </a:rPr>
              <a:t>lse </a:t>
            </a:r>
            <a:r>
              <a:rPr b="0" lang="es-ES" sz="4400" spc="-1" strike="noStrike">
                <a:latin typeface="Arial"/>
              </a:rPr>
              <a:t>pa</a:t>
            </a:r>
            <a:r>
              <a:rPr b="0" lang="es-ES" sz="4400" spc="-1" strike="noStrike">
                <a:latin typeface="Arial"/>
              </a:rPr>
              <a:t>ra </a:t>
            </a:r>
            <a:r>
              <a:rPr b="0" lang="es-ES" sz="4400" spc="-1" strike="noStrike">
                <a:latin typeface="Arial"/>
              </a:rPr>
              <a:t>ed</a:t>
            </a:r>
            <a:r>
              <a:rPr b="0" lang="es-ES" sz="4400" spc="-1" strike="noStrike">
                <a:latin typeface="Arial"/>
              </a:rPr>
              <a:t>ita</a:t>
            </a:r>
            <a:r>
              <a:rPr b="0" lang="es-ES" sz="4400" spc="-1" strike="noStrike">
                <a:latin typeface="Arial"/>
              </a:rPr>
              <a:t>r </a:t>
            </a:r>
            <a:r>
              <a:rPr b="0" lang="es-ES" sz="4400" spc="-1" strike="noStrike">
                <a:latin typeface="Arial"/>
              </a:rPr>
              <a:t>el </a:t>
            </a:r>
            <a:r>
              <a:rPr b="0" lang="es-ES" sz="4400" spc="-1" strike="noStrike">
                <a:latin typeface="Arial"/>
              </a:rPr>
              <a:t>for</a:t>
            </a:r>
            <a:r>
              <a:rPr b="0" lang="es-ES" sz="4400" spc="-1" strike="noStrike">
                <a:latin typeface="Arial"/>
              </a:rPr>
              <a:t>m</a:t>
            </a:r>
            <a:r>
              <a:rPr b="0" lang="es-ES" sz="4400" spc="-1" strike="noStrike">
                <a:latin typeface="Arial"/>
              </a:rPr>
              <a:t>at</a:t>
            </a:r>
            <a:r>
              <a:rPr b="0" lang="es-ES" sz="4400" spc="-1" strike="noStrike">
                <a:latin typeface="Arial"/>
              </a:rPr>
              <a:t>o </a:t>
            </a:r>
            <a:r>
              <a:rPr b="0" lang="es-ES" sz="4400" spc="-1" strike="noStrike">
                <a:latin typeface="Arial"/>
              </a:rPr>
              <a:t>de</a:t>
            </a:r>
            <a:r>
              <a:rPr b="0" lang="es-ES" sz="4400" spc="-1" strike="noStrike">
                <a:latin typeface="Arial"/>
              </a:rPr>
              <a:t>l </a:t>
            </a:r>
            <a:r>
              <a:rPr b="0" lang="es-ES" sz="4400" spc="-1" strike="noStrike">
                <a:latin typeface="Arial"/>
              </a:rPr>
              <a:t>te</a:t>
            </a:r>
            <a:r>
              <a:rPr b="0" lang="es-ES" sz="4400" spc="-1" strike="noStrike">
                <a:latin typeface="Arial"/>
              </a:rPr>
              <a:t>xt</a:t>
            </a:r>
            <a:r>
              <a:rPr b="0" lang="es-ES" sz="4400" spc="-1" strike="noStrike">
                <a:latin typeface="Arial"/>
              </a:rPr>
              <a:t>o </a:t>
            </a:r>
            <a:r>
              <a:rPr b="0" lang="es-ES" sz="4400" spc="-1" strike="noStrike">
                <a:latin typeface="Arial"/>
              </a:rPr>
              <a:t>de </a:t>
            </a:r>
            <a:r>
              <a:rPr b="0" lang="es-ES" sz="4400" spc="-1" strike="noStrike">
                <a:latin typeface="Arial"/>
              </a:rPr>
              <a:t>tít</a:t>
            </a:r>
            <a:r>
              <a:rPr b="0" lang="es-ES" sz="4400" spc="-1" strike="noStrike">
                <a:latin typeface="Arial"/>
              </a:rPr>
              <a:t>ul</a:t>
            </a:r>
            <a:r>
              <a:rPr b="0" lang="es-ES" sz="4400" spc="-1" strike="noStrike">
                <a:latin typeface="Arial"/>
              </a:rPr>
              <a:t>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 1"/>
          <p:cNvSpPr/>
          <p:nvPr/>
        </p:nvSpPr>
        <p:spPr>
          <a:xfrm>
            <a:off x="0" y="6632640"/>
            <a:ext cx="9906120" cy="360"/>
          </a:xfrm>
          <a:prstGeom prst="line">
            <a:avLst/>
          </a:prstGeom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Line 2"/>
          <p:cNvSpPr/>
          <p:nvPr/>
        </p:nvSpPr>
        <p:spPr>
          <a:xfrm>
            <a:off x="15840" y="620640"/>
            <a:ext cx="9906120" cy="360"/>
          </a:xfrm>
          <a:prstGeom prst="line">
            <a:avLst/>
          </a:prstGeom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495360" y="273600"/>
            <a:ext cx="891612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95360" y="1604520"/>
            <a:ext cx="8916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1.pn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8.png"/><Relationship Id="rId2" Type="http://schemas.openxmlformats.org/officeDocument/2006/relationships/image" Target="../media/image179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80.jpeg"/><Relationship Id="rId2" Type="http://schemas.openxmlformats.org/officeDocument/2006/relationships/image" Target="../media/image181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2.png"/><Relationship Id="rId2" Type="http://schemas.openxmlformats.org/officeDocument/2006/relationships/image" Target="../media/image183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4.png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png"/><Relationship Id="rId1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11.png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18.png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Relationship Id="rId8" Type="http://schemas.openxmlformats.org/officeDocument/2006/relationships/image" Target="../media/image225.png"/><Relationship Id="rId9" Type="http://schemas.openxmlformats.org/officeDocument/2006/relationships/image" Target="../media/image226.png"/><Relationship Id="rId10" Type="http://schemas.openxmlformats.org/officeDocument/2006/relationships/image" Target="../media/image227.png"/><Relationship Id="rId11" Type="http://schemas.openxmlformats.org/officeDocument/2006/relationships/image" Target="../media/image228.png"/><Relationship Id="rId1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29.png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43.png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Relationship Id="rId9" Type="http://schemas.openxmlformats.org/officeDocument/2006/relationships/image" Target="../media/image251.png"/><Relationship Id="rId10" Type="http://schemas.openxmlformats.org/officeDocument/2006/relationships/image" Target="../media/image252.png"/><Relationship Id="rId11" Type="http://schemas.openxmlformats.org/officeDocument/2006/relationships/image" Target="../media/image253.png"/><Relationship Id="rId1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54.png"/><Relationship Id="rId2" Type="http://schemas.openxmlformats.org/officeDocument/2006/relationships/image" Target="../media/image255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png"/><Relationship Id="rId7" Type="http://schemas.openxmlformats.org/officeDocument/2006/relationships/image" Target="../media/image260.png"/><Relationship Id="rId8" Type="http://schemas.openxmlformats.org/officeDocument/2006/relationships/image" Target="../media/image261.png"/><Relationship Id="rId9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62.png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20" Type="http://schemas.openxmlformats.org/officeDocument/2006/relationships/image" Target="../media/image281.png"/><Relationship Id="rId21" Type="http://schemas.openxmlformats.org/officeDocument/2006/relationships/image" Target="../media/image282.png"/><Relationship Id="rId22" Type="http://schemas.openxmlformats.org/officeDocument/2006/relationships/image" Target="../media/image283.png"/><Relationship Id="rId2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84.png"/><Relationship Id="rId2" Type="http://schemas.openxmlformats.org/officeDocument/2006/relationships/image" Target="../media/image285.png"/><Relationship Id="rId3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86.png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93.png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06.png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Relationship Id="rId11" Type="http://schemas.openxmlformats.org/officeDocument/2006/relationships/image" Target="../media/image316.png"/><Relationship Id="rId1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17.png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26.png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37.png"/><Relationship Id="rId2" Type="http://schemas.openxmlformats.org/officeDocument/2006/relationships/image" Target="../media/image338.png"/><Relationship Id="rId3" Type="http://schemas.openxmlformats.org/officeDocument/2006/relationships/image" Target="../media/image339.png"/><Relationship Id="rId4" Type="http://schemas.openxmlformats.org/officeDocument/2006/relationships/image" Target="../media/image340.png"/><Relationship Id="rId5" Type="http://schemas.openxmlformats.org/officeDocument/2006/relationships/image" Target="../media/image341.png"/><Relationship Id="rId6" Type="http://schemas.openxmlformats.org/officeDocument/2006/relationships/image" Target="../media/image342.png"/><Relationship Id="rId7" Type="http://schemas.openxmlformats.org/officeDocument/2006/relationships/image" Target="../media/image343.png"/><Relationship Id="rId8" Type="http://schemas.openxmlformats.org/officeDocument/2006/relationships/image" Target="../media/image344.png"/><Relationship Id="rId9" Type="http://schemas.openxmlformats.org/officeDocument/2006/relationships/image" Target="../media/image345.png"/><Relationship Id="rId10" Type="http://schemas.openxmlformats.org/officeDocument/2006/relationships/image" Target="../media/image346.png"/><Relationship Id="rId11" Type="http://schemas.openxmlformats.org/officeDocument/2006/relationships/image" Target="../media/image347.png"/><Relationship Id="rId12" Type="http://schemas.openxmlformats.org/officeDocument/2006/relationships/image" Target="../media/image348.png"/><Relationship Id="rId13" Type="http://schemas.openxmlformats.org/officeDocument/2006/relationships/image" Target="../media/image349.png"/><Relationship Id="rId1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50.png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Relationship Id="rId11" Type="http://schemas.openxmlformats.org/officeDocument/2006/relationships/image" Target="../media/image360.png"/><Relationship Id="rId12" Type="http://schemas.openxmlformats.org/officeDocument/2006/relationships/image" Target="../media/image361.png"/><Relationship Id="rId1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362.png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66.png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Relationship Id="rId5" Type="http://schemas.openxmlformats.org/officeDocument/2006/relationships/image" Target="../media/image370.png"/><Relationship Id="rId6" Type="http://schemas.openxmlformats.org/officeDocument/2006/relationships/image" Target="../media/image371.png"/><Relationship Id="rId7" Type="http://schemas.openxmlformats.org/officeDocument/2006/relationships/image" Target="../media/image372.png"/><Relationship Id="rId8" Type="http://schemas.openxmlformats.org/officeDocument/2006/relationships/image" Target="../media/image373.png"/><Relationship Id="rId9" Type="http://schemas.openxmlformats.org/officeDocument/2006/relationships/image" Target="../media/image374.png"/><Relationship Id="rId10" Type="http://schemas.openxmlformats.org/officeDocument/2006/relationships/image" Target="../media/image375.png"/><Relationship Id="rId1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76.png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385.png"/><Relationship Id="rId11" Type="http://schemas.openxmlformats.org/officeDocument/2006/relationships/image" Target="../media/image386.png"/><Relationship Id="rId1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87.png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Relationship Id="rId10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96.png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02.png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09.png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14.png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Relationship Id="rId1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24.png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32.png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0.png"/><Relationship Id="rId2" Type="http://schemas.openxmlformats.org/officeDocument/2006/relationships/image" Target="../media/image441.png"/><Relationship Id="rId3" Type="http://schemas.openxmlformats.org/officeDocument/2006/relationships/image" Target="../media/image442.png"/><Relationship Id="rId4" Type="http://schemas.openxmlformats.org/officeDocument/2006/relationships/image" Target="../media/image443.png"/><Relationship Id="rId5" Type="http://schemas.openxmlformats.org/officeDocument/2006/relationships/image" Target="../media/image444.png"/><Relationship Id="rId6" Type="http://schemas.openxmlformats.org/officeDocument/2006/relationships/image" Target="../media/image445.png"/><Relationship Id="rId7" Type="http://schemas.openxmlformats.org/officeDocument/2006/relationships/image" Target="../media/image446.png"/><Relationship Id="rId8" Type="http://schemas.openxmlformats.org/officeDocument/2006/relationships/image" Target="../media/image447.png"/><Relationship Id="rId9" Type="http://schemas.openxmlformats.org/officeDocument/2006/relationships/image" Target="../media/image448.png"/><Relationship Id="rId10" Type="http://schemas.openxmlformats.org/officeDocument/2006/relationships/image" Target="../media/image449.png"/><Relationship Id="rId11" Type="http://schemas.openxmlformats.org/officeDocument/2006/relationships/image" Target="../media/image450.png"/><Relationship Id="rId12" Type="http://schemas.openxmlformats.org/officeDocument/2006/relationships/image" Target="../media/image451.png"/><Relationship Id="rId13" Type="http://schemas.openxmlformats.org/officeDocument/2006/relationships/image" Target="../media/image452.png"/><Relationship Id="rId14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53.png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59.png"/><Relationship Id="rId2" Type="http://schemas.openxmlformats.org/officeDocument/2006/relationships/image" Target="../media/image460.png"/><Relationship Id="rId3" Type="http://schemas.openxmlformats.org/officeDocument/2006/relationships/image" Target="../media/image461.pn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png"/><Relationship Id="rId7" Type="http://schemas.openxmlformats.org/officeDocument/2006/relationships/image" Target="../media/image465.png"/><Relationship Id="rId8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66.png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Relationship Id="rId5" Type="http://schemas.openxmlformats.org/officeDocument/2006/relationships/image" Target="../media/image470.png"/><Relationship Id="rId6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71.png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png"/><Relationship Id="rId10" Type="http://schemas.openxmlformats.org/officeDocument/2006/relationships/image" Target="../media/image480.png"/><Relationship Id="rId1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81.png"/><Relationship Id="rId2" Type="http://schemas.openxmlformats.org/officeDocument/2006/relationships/image" Target="../media/image482.png"/><Relationship Id="rId3" Type="http://schemas.openxmlformats.org/officeDocument/2006/relationships/image" Target="../media/image483.png"/><Relationship Id="rId4" Type="http://schemas.openxmlformats.org/officeDocument/2006/relationships/image" Target="../media/image484.png"/><Relationship Id="rId5" Type="http://schemas.openxmlformats.org/officeDocument/2006/relationships/image" Target="../media/image485.png"/><Relationship Id="rId6" Type="http://schemas.openxmlformats.org/officeDocument/2006/relationships/image" Target="../media/image486.png"/><Relationship Id="rId7" Type="http://schemas.openxmlformats.org/officeDocument/2006/relationships/image" Target="../media/image487.png"/><Relationship Id="rId8" Type="http://schemas.openxmlformats.org/officeDocument/2006/relationships/image" Target="../media/image488.png"/><Relationship Id="rId9" Type="http://schemas.openxmlformats.org/officeDocument/2006/relationships/image" Target="../media/image489.png"/><Relationship Id="rId10" Type="http://schemas.openxmlformats.org/officeDocument/2006/relationships/image" Target="../media/image490.png"/><Relationship Id="rId1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47680" y="674640"/>
            <a:ext cx="9410040" cy="159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3. The Dirac equation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2D3F5D90-F05A-4C3E-AEAC-C0C75BA59A71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-32040" y="57240"/>
            <a:ext cx="996912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800" spc="-1" strike="noStrike">
                <a:solidFill>
                  <a:srgbClr val="ff3300"/>
                </a:solidFill>
                <a:latin typeface="Arial"/>
              </a:rPr>
              <a:t>Dirac Equation: Probability Density and Current</a:t>
            </a:r>
            <a:endParaRPr b="0" lang="es-ES" sz="28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9029880" y="1700280"/>
            <a:ext cx="677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(D6)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9029880" y="2762280"/>
            <a:ext cx="677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(D7)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346320" y="1233360"/>
            <a:ext cx="3497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Start with the Dirac equation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7" name="CustomShape 6"/>
          <p:cNvSpPr/>
          <p:nvPr/>
        </p:nvSpPr>
        <p:spPr>
          <a:xfrm>
            <a:off x="475200" y="2205000"/>
            <a:ext cx="3243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 its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Hermitian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conjugate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8" name="CustomShape 7"/>
          <p:cNvSpPr/>
          <p:nvPr/>
        </p:nvSpPr>
        <p:spPr>
          <a:xfrm>
            <a:off x="347400" y="3327480"/>
            <a:ext cx="1386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Consider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9" name="CustomShape 8"/>
          <p:cNvSpPr/>
          <p:nvPr/>
        </p:nvSpPr>
        <p:spPr>
          <a:xfrm>
            <a:off x="8337600" y="3446640"/>
            <a:ext cx="361440" cy="178920"/>
          </a:xfrm>
          <a:custGeom>
            <a:avLst/>
            <a:gdLst/>
            <a:ahLst/>
            <a:rect l="l" t="t" r="r" b="b"/>
            <a:pathLst>
              <a:path w="1007" h="500">
                <a:moveTo>
                  <a:pt x="0" y="124"/>
                </a:moveTo>
                <a:lnTo>
                  <a:pt x="754" y="124"/>
                </a:lnTo>
                <a:lnTo>
                  <a:pt x="754" y="0"/>
                </a:lnTo>
                <a:lnTo>
                  <a:pt x="1006" y="249"/>
                </a:lnTo>
                <a:lnTo>
                  <a:pt x="754" y="499"/>
                </a:lnTo>
                <a:lnTo>
                  <a:pt x="754" y="374"/>
                </a:lnTo>
                <a:lnTo>
                  <a:pt x="0" y="374"/>
                </a:lnTo>
                <a:lnTo>
                  <a:pt x="0" y="124"/>
                </a:lnTo>
              </a:path>
            </a:pathLst>
          </a:custGeom>
          <a:solidFill>
            <a:srgbClr val="cc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9"/>
          <p:cNvSpPr/>
          <p:nvPr/>
        </p:nvSpPr>
        <p:spPr>
          <a:xfrm>
            <a:off x="93600" y="4762440"/>
            <a:ext cx="358560" cy="178920"/>
          </a:xfrm>
          <a:custGeom>
            <a:avLst/>
            <a:gdLst/>
            <a:ahLst/>
            <a:rect l="l" t="t" r="r" b="b"/>
            <a:pathLst>
              <a:path w="999" h="500">
                <a:moveTo>
                  <a:pt x="0" y="124"/>
                </a:moveTo>
                <a:lnTo>
                  <a:pt x="748" y="124"/>
                </a:lnTo>
                <a:lnTo>
                  <a:pt x="748" y="0"/>
                </a:lnTo>
                <a:lnTo>
                  <a:pt x="998" y="249"/>
                </a:lnTo>
                <a:lnTo>
                  <a:pt x="748" y="499"/>
                </a:lnTo>
                <a:lnTo>
                  <a:pt x="748" y="374"/>
                </a:lnTo>
                <a:lnTo>
                  <a:pt x="0" y="374"/>
                </a:lnTo>
                <a:lnTo>
                  <a:pt x="0" y="124"/>
                </a:lnTo>
              </a:path>
            </a:pathLst>
          </a:custGeom>
          <a:solidFill>
            <a:srgbClr val="cc00c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0"/>
          <p:cNvSpPr/>
          <p:nvPr/>
        </p:nvSpPr>
        <p:spPr>
          <a:xfrm>
            <a:off x="419760" y="5432400"/>
            <a:ext cx="29149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Now using the identity: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2" name="CustomShape 11"/>
          <p:cNvSpPr/>
          <p:nvPr/>
        </p:nvSpPr>
        <p:spPr>
          <a:xfrm>
            <a:off x="305280" y="620640"/>
            <a:ext cx="80841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Now consider probability density/current – this is where the perceived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problems with the Klein-Gordon equation arose.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3" name="Picture 41" descr=""/>
          <p:cNvPicPr/>
          <p:nvPr/>
        </p:nvPicPr>
        <p:blipFill>
          <a:blip r:embed="rId1"/>
          <a:stretch/>
        </p:blipFill>
        <p:spPr>
          <a:xfrm>
            <a:off x="2973240" y="5697360"/>
            <a:ext cx="4178160" cy="701640"/>
          </a:xfrm>
          <a:prstGeom prst="rect">
            <a:avLst/>
          </a:prstGeom>
          <a:ln>
            <a:noFill/>
          </a:ln>
        </p:spPr>
      </p:pic>
      <p:sp>
        <p:nvSpPr>
          <p:cNvPr id="254" name="CustomShape 12"/>
          <p:cNvSpPr/>
          <p:nvPr/>
        </p:nvSpPr>
        <p:spPr>
          <a:xfrm rot="16200000">
            <a:off x="1153800" y="4635360"/>
            <a:ext cx="252000" cy="1223640"/>
          </a:xfrm>
          <a:custGeom>
            <a:avLst/>
            <a:gdLst/>
            <a:ahLst/>
            <a:rect l="l" t="t" r="r" b="b"/>
            <a:pathLst>
              <a:path w="703" h="3402">
                <a:moveTo>
                  <a:pt x="702" y="0"/>
                </a:moveTo>
                <a:cubicBezTo>
                  <a:pt x="526" y="0"/>
                  <a:pt x="351" y="141"/>
                  <a:pt x="351" y="283"/>
                </a:cubicBezTo>
                <a:lnTo>
                  <a:pt x="351" y="1417"/>
                </a:lnTo>
                <a:cubicBezTo>
                  <a:pt x="351" y="1558"/>
                  <a:pt x="175" y="1700"/>
                  <a:pt x="0" y="1700"/>
                </a:cubicBezTo>
                <a:cubicBezTo>
                  <a:pt x="175" y="1700"/>
                  <a:pt x="351" y="1842"/>
                  <a:pt x="351" y="1983"/>
                </a:cubicBezTo>
                <a:lnTo>
                  <a:pt x="351" y="3117"/>
                </a:lnTo>
                <a:cubicBezTo>
                  <a:pt x="351" y="3259"/>
                  <a:pt x="526" y="3401"/>
                  <a:pt x="702" y="3401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Picture 44" descr=""/>
          <p:cNvPicPr/>
          <p:nvPr/>
        </p:nvPicPr>
        <p:blipFill>
          <a:blip r:embed="rId2"/>
          <a:stretch/>
        </p:blipFill>
        <p:spPr>
          <a:xfrm>
            <a:off x="3081240" y="1592280"/>
            <a:ext cx="5170320" cy="701280"/>
          </a:xfrm>
          <a:prstGeom prst="rect">
            <a:avLst/>
          </a:prstGeom>
          <a:ln>
            <a:noFill/>
          </a:ln>
        </p:spPr>
      </p:pic>
      <p:sp>
        <p:nvSpPr>
          <p:cNvPr id="256" name="CustomShape 13"/>
          <p:cNvSpPr/>
          <p:nvPr/>
        </p:nvSpPr>
        <p:spPr>
          <a:xfrm rot="16200000">
            <a:off x="4646520" y="4780080"/>
            <a:ext cx="252000" cy="934560"/>
          </a:xfrm>
          <a:custGeom>
            <a:avLst/>
            <a:gdLst/>
            <a:ahLst/>
            <a:rect l="l" t="t" r="r" b="b"/>
            <a:pathLst>
              <a:path w="703" h="2599">
                <a:moveTo>
                  <a:pt x="702" y="0"/>
                </a:moveTo>
                <a:cubicBezTo>
                  <a:pt x="526" y="0"/>
                  <a:pt x="351" y="108"/>
                  <a:pt x="351" y="216"/>
                </a:cubicBezTo>
                <a:lnTo>
                  <a:pt x="351" y="1082"/>
                </a:lnTo>
                <a:cubicBezTo>
                  <a:pt x="351" y="1190"/>
                  <a:pt x="175" y="1299"/>
                  <a:pt x="0" y="1299"/>
                </a:cubicBezTo>
                <a:cubicBezTo>
                  <a:pt x="175" y="1299"/>
                  <a:pt x="351" y="1407"/>
                  <a:pt x="351" y="1515"/>
                </a:cubicBezTo>
                <a:lnTo>
                  <a:pt x="351" y="2381"/>
                </a:lnTo>
                <a:cubicBezTo>
                  <a:pt x="351" y="2489"/>
                  <a:pt x="526" y="2598"/>
                  <a:pt x="702" y="2598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Picture 45" descr=""/>
          <p:cNvPicPr/>
          <p:nvPr/>
        </p:nvPicPr>
        <p:blipFill>
          <a:blip r:embed="rId3"/>
          <a:stretch/>
        </p:blipFill>
        <p:spPr>
          <a:xfrm>
            <a:off x="2505240" y="2600280"/>
            <a:ext cx="6235200" cy="725040"/>
          </a:xfrm>
          <a:prstGeom prst="rect">
            <a:avLst/>
          </a:prstGeom>
          <a:ln>
            <a:noFill/>
          </a:ln>
        </p:spPr>
      </p:pic>
      <p:pic>
        <p:nvPicPr>
          <p:cNvPr id="258" name="Picture 48" descr=""/>
          <p:cNvPicPr/>
          <p:nvPr/>
        </p:nvPicPr>
        <p:blipFill>
          <a:blip r:embed="rId4"/>
          <a:stretch/>
        </p:blipFill>
        <p:spPr>
          <a:xfrm>
            <a:off x="165240" y="3807000"/>
            <a:ext cx="9668880" cy="561600"/>
          </a:xfrm>
          <a:prstGeom prst="rect">
            <a:avLst/>
          </a:prstGeom>
          <a:ln>
            <a:noFill/>
          </a:ln>
        </p:spPr>
      </p:pic>
      <p:pic>
        <p:nvPicPr>
          <p:cNvPr id="259" name="Picture 49" descr=""/>
          <p:cNvPicPr/>
          <p:nvPr/>
        </p:nvPicPr>
        <p:blipFill>
          <a:blip r:embed="rId5"/>
          <a:stretch/>
        </p:blipFill>
        <p:spPr>
          <a:xfrm>
            <a:off x="6111720" y="3392640"/>
            <a:ext cx="496800" cy="291600"/>
          </a:xfrm>
          <a:prstGeom prst="rect">
            <a:avLst/>
          </a:prstGeom>
          <a:ln>
            <a:noFill/>
          </a:ln>
        </p:spPr>
      </p:pic>
      <p:sp>
        <p:nvSpPr>
          <p:cNvPr id="260" name="CustomShape 14"/>
          <p:cNvSpPr/>
          <p:nvPr/>
        </p:nvSpPr>
        <p:spPr>
          <a:xfrm>
            <a:off x="4477320" y="3349800"/>
            <a:ext cx="3789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remembering           are Hermitian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1" name="Picture 51" descr=""/>
          <p:cNvPicPr/>
          <p:nvPr/>
        </p:nvPicPr>
        <p:blipFill>
          <a:blip r:embed="rId6"/>
          <a:stretch/>
        </p:blipFill>
        <p:spPr>
          <a:xfrm>
            <a:off x="660240" y="4492800"/>
            <a:ext cx="8827920" cy="682200"/>
          </a:xfrm>
          <a:prstGeom prst="rect">
            <a:avLst/>
          </a:prstGeom>
          <a:ln>
            <a:noFill/>
          </a:ln>
        </p:spPr>
      </p:pic>
      <p:sp>
        <p:nvSpPr>
          <p:cNvPr id="262" name="CustomShape 15"/>
          <p:cNvSpPr/>
          <p:nvPr/>
        </p:nvSpPr>
        <p:spPr>
          <a:xfrm rot="16200000">
            <a:off x="5871240" y="3555000"/>
            <a:ext cx="252000" cy="3384360"/>
          </a:xfrm>
          <a:custGeom>
            <a:avLst/>
            <a:gdLst/>
            <a:ahLst/>
            <a:rect l="l" t="t" r="r" b="b"/>
            <a:pathLst>
              <a:path w="703" h="9404">
                <a:moveTo>
                  <a:pt x="702" y="0"/>
                </a:moveTo>
                <a:cubicBezTo>
                  <a:pt x="526" y="0"/>
                  <a:pt x="351" y="148"/>
                  <a:pt x="351" y="296"/>
                </a:cubicBezTo>
                <a:lnTo>
                  <a:pt x="351" y="4405"/>
                </a:lnTo>
                <a:cubicBezTo>
                  <a:pt x="351" y="4553"/>
                  <a:pt x="175" y="4701"/>
                  <a:pt x="0" y="4701"/>
                </a:cubicBezTo>
                <a:cubicBezTo>
                  <a:pt x="175" y="4701"/>
                  <a:pt x="351" y="4849"/>
                  <a:pt x="351" y="4997"/>
                </a:cubicBezTo>
                <a:lnTo>
                  <a:pt x="351" y="9106"/>
                </a:lnTo>
                <a:cubicBezTo>
                  <a:pt x="351" y="9254"/>
                  <a:pt x="526" y="9403"/>
                  <a:pt x="702" y="9403"/>
                </a:cubicBezTo>
              </a:path>
            </a:pathLst>
          </a:custGeom>
          <a:noFill/>
          <a:ln cap="rnd" w="22320">
            <a:solidFill>
              <a:srgbClr val="ff00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Picture 53" descr=""/>
          <p:cNvPicPr/>
          <p:nvPr/>
        </p:nvPicPr>
        <p:blipFill>
          <a:blip r:embed="rId7"/>
          <a:stretch/>
        </p:blipFill>
        <p:spPr>
          <a:xfrm>
            <a:off x="1785960" y="3348000"/>
            <a:ext cx="2655360" cy="35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CA3F56E3-A469-4BCD-B4ED-3FE17D467102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265" name="Picture 7" descr=""/>
          <p:cNvPicPr/>
          <p:nvPr/>
        </p:nvPicPr>
        <p:blipFill>
          <a:blip r:embed="rId1"/>
          <a:stretch/>
        </p:blipFill>
        <p:spPr>
          <a:xfrm>
            <a:off x="1641600" y="1652760"/>
            <a:ext cx="2626920" cy="35028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703800" y="1641600"/>
            <a:ext cx="840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where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452160" y="2058840"/>
            <a:ext cx="6485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probability density and current can be identified as: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8" name="Picture 12" descr=""/>
          <p:cNvPicPr/>
          <p:nvPr/>
        </p:nvPicPr>
        <p:blipFill>
          <a:blip r:embed="rId2"/>
          <a:stretch/>
        </p:blipFill>
        <p:spPr>
          <a:xfrm>
            <a:off x="3032280" y="2543040"/>
            <a:ext cx="1139400" cy="322200"/>
          </a:xfrm>
          <a:prstGeom prst="rect">
            <a:avLst/>
          </a:prstGeom>
          <a:ln>
            <a:noFill/>
          </a:ln>
        </p:spPr>
      </p:pic>
      <p:sp>
        <p:nvSpPr>
          <p:cNvPr id="269" name="CustomShape 4"/>
          <p:cNvSpPr/>
          <p:nvPr/>
        </p:nvSpPr>
        <p:spPr>
          <a:xfrm>
            <a:off x="2868480" y="2470320"/>
            <a:ext cx="1441080" cy="46764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70" name="Picture 14" descr=""/>
          <p:cNvPicPr/>
          <p:nvPr/>
        </p:nvPicPr>
        <p:blipFill>
          <a:blip r:embed="rId3"/>
          <a:stretch/>
        </p:blipFill>
        <p:spPr>
          <a:xfrm>
            <a:off x="5605560" y="2516040"/>
            <a:ext cx="1314000" cy="350640"/>
          </a:xfrm>
          <a:prstGeom prst="rect">
            <a:avLst/>
          </a:prstGeom>
          <a:ln>
            <a:noFill/>
          </a:ln>
        </p:spPr>
      </p:pic>
      <p:sp>
        <p:nvSpPr>
          <p:cNvPr id="271" name="CustomShape 5"/>
          <p:cNvSpPr/>
          <p:nvPr/>
        </p:nvSpPr>
        <p:spPr>
          <a:xfrm>
            <a:off x="5462640" y="2470320"/>
            <a:ext cx="1547280" cy="46764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6"/>
          <p:cNvSpPr/>
          <p:nvPr/>
        </p:nvSpPr>
        <p:spPr>
          <a:xfrm>
            <a:off x="4576680" y="2506680"/>
            <a:ext cx="6328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73" name="CustomShape 7"/>
          <p:cNvSpPr/>
          <p:nvPr/>
        </p:nvSpPr>
        <p:spPr>
          <a:xfrm>
            <a:off x="836280" y="3083040"/>
            <a:ext cx="840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where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4" name="CustomShape 8"/>
          <p:cNvSpPr/>
          <p:nvPr/>
        </p:nvSpPr>
        <p:spPr>
          <a:xfrm>
            <a:off x="473040" y="3649680"/>
            <a:ext cx="9586800" cy="201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Unlike the KG equation, the Dirac equation has probability densities which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are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always positive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.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addition, the solutions to the Dirac equation are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the four component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Dirac Spinors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. A great success of the Dirac equation is that these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components naturally give rise to the property of intrinsic spin.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It can be shown that Dirac spinors represent spin-half particles 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(appendix II  - next)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with an intrinsic magnetic moment of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275" name="Group 9"/>
          <p:cNvGrpSpPr/>
          <p:nvPr/>
        </p:nvGrpSpPr>
        <p:grpSpPr>
          <a:xfrm>
            <a:off x="4160880" y="736560"/>
            <a:ext cx="3455640" cy="791640"/>
            <a:chOff x="4160880" y="736560"/>
            <a:chExt cx="3455640" cy="791640"/>
          </a:xfrm>
        </p:grpSpPr>
        <p:pic>
          <p:nvPicPr>
            <p:cNvPr id="276" name="Picture 26" descr=""/>
            <p:cNvPicPr/>
            <p:nvPr/>
          </p:nvPicPr>
          <p:blipFill>
            <a:blip r:embed="rId4"/>
            <a:stretch/>
          </p:blipFill>
          <p:spPr>
            <a:xfrm>
              <a:off x="4305600" y="771480"/>
              <a:ext cx="3152160" cy="6994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7" name="CustomShape 10"/>
            <p:cNvSpPr/>
            <p:nvPr/>
          </p:nvSpPr>
          <p:spPr>
            <a:xfrm>
              <a:off x="4160880" y="736560"/>
              <a:ext cx="3455640" cy="79164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8" name="CustomShape 11"/>
          <p:cNvSpPr/>
          <p:nvPr/>
        </p:nvSpPr>
        <p:spPr>
          <a:xfrm>
            <a:off x="702360" y="946080"/>
            <a:ext cx="3411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gives the continuity equation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9" name="CustomShape 12"/>
          <p:cNvSpPr/>
          <p:nvPr/>
        </p:nvSpPr>
        <p:spPr>
          <a:xfrm>
            <a:off x="8983800" y="849240"/>
            <a:ext cx="677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(D8)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280" name="Group 13"/>
          <p:cNvGrpSpPr/>
          <p:nvPr/>
        </p:nvGrpSpPr>
        <p:grpSpPr>
          <a:xfrm>
            <a:off x="4354560" y="5773680"/>
            <a:ext cx="1186920" cy="647280"/>
            <a:chOff x="4354560" y="5773680"/>
            <a:chExt cx="1186920" cy="647280"/>
          </a:xfrm>
        </p:grpSpPr>
        <p:sp>
          <p:nvSpPr>
            <p:cNvPr id="281" name="CustomShape 14"/>
            <p:cNvSpPr/>
            <p:nvPr/>
          </p:nvSpPr>
          <p:spPr>
            <a:xfrm>
              <a:off x="4354560" y="5773680"/>
              <a:ext cx="1186920" cy="64728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2" name="Picture 32" descr=""/>
            <p:cNvPicPr/>
            <p:nvPr/>
          </p:nvPicPr>
          <p:blipFill>
            <a:blip r:embed="rId5"/>
            <a:stretch/>
          </p:blipFill>
          <p:spPr>
            <a:xfrm>
              <a:off x="4435200" y="5811480"/>
              <a:ext cx="993240" cy="555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3" name="CustomShape 15"/>
          <p:cNvSpPr/>
          <p:nvPr/>
        </p:nvSpPr>
        <p:spPr>
          <a:xfrm>
            <a:off x="7723440" y="5946840"/>
            <a:ext cx="159300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(appendix III)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4" name="Picture 34" descr=""/>
          <p:cNvPicPr/>
          <p:nvPr/>
        </p:nvPicPr>
        <p:blipFill>
          <a:blip r:embed="rId6"/>
          <a:stretch/>
        </p:blipFill>
        <p:spPr>
          <a:xfrm>
            <a:off x="1785960" y="3094200"/>
            <a:ext cx="5344560" cy="350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CA2A5C35-3041-4119-8E85-FCF176E0FB96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19988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Appendix II : Spin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273600" y="765000"/>
            <a:ext cx="933696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For a Dirac spinor is orbital angular momentum a good quantum number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?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i.e. does                    commute with the Hamiltonian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?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288" name="Picture 7" descr=""/>
          <p:cNvPicPr/>
          <p:nvPr/>
        </p:nvPicPr>
        <p:blipFill>
          <a:blip r:embed="rId1"/>
          <a:stretch/>
        </p:blipFill>
        <p:spPr>
          <a:xfrm>
            <a:off x="1755720" y="1120680"/>
            <a:ext cx="1109520" cy="291960"/>
          </a:xfrm>
          <a:prstGeom prst="rect">
            <a:avLst/>
          </a:prstGeom>
          <a:ln>
            <a:noFill/>
          </a:ln>
        </p:spPr>
      </p:pic>
      <p:pic>
        <p:nvPicPr>
          <p:cNvPr id="289" name="Picture 11" descr=""/>
          <p:cNvPicPr/>
          <p:nvPr/>
        </p:nvPicPr>
        <p:blipFill>
          <a:blip r:embed="rId2"/>
          <a:stretch/>
        </p:blipFill>
        <p:spPr>
          <a:xfrm>
            <a:off x="2941560" y="1557360"/>
            <a:ext cx="3416040" cy="817200"/>
          </a:xfrm>
          <a:prstGeom prst="rect">
            <a:avLst/>
          </a:prstGeom>
          <a:ln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646920" y="2344680"/>
            <a:ext cx="405252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Consider the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x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component of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L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698760" y="3573360"/>
            <a:ext cx="55234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only non-zero contributions come from: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292" name="Picture 16" descr=""/>
          <p:cNvPicPr/>
          <p:nvPr/>
        </p:nvPicPr>
        <p:blipFill>
          <a:blip r:embed="rId3"/>
          <a:stretch/>
        </p:blipFill>
        <p:spPr>
          <a:xfrm>
            <a:off x="6227640" y="3649680"/>
            <a:ext cx="3153960" cy="320400"/>
          </a:xfrm>
          <a:prstGeom prst="rect">
            <a:avLst/>
          </a:prstGeom>
          <a:ln>
            <a:noFill/>
          </a:ln>
        </p:spPr>
      </p:pic>
      <p:pic>
        <p:nvPicPr>
          <p:cNvPr id="293" name="Picture 18" descr=""/>
          <p:cNvPicPr/>
          <p:nvPr/>
        </p:nvPicPr>
        <p:blipFill>
          <a:blip r:embed="rId4"/>
          <a:stretch/>
        </p:blipFill>
        <p:spPr>
          <a:xfrm>
            <a:off x="2865600" y="4037040"/>
            <a:ext cx="4295160" cy="1198080"/>
          </a:xfrm>
          <a:prstGeom prst="rect">
            <a:avLst/>
          </a:prstGeom>
          <a:ln>
            <a:noFill/>
          </a:ln>
        </p:spPr>
      </p:pic>
      <p:sp>
        <p:nvSpPr>
          <p:cNvPr id="294" name="CustomShape 6"/>
          <p:cNvSpPr/>
          <p:nvPr/>
        </p:nvSpPr>
        <p:spPr>
          <a:xfrm>
            <a:off x="703440" y="5372280"/>
            <a:ext cx="13554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Therefore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295" name="Picture 20" descr=""/>
          <p:cNvPicPr/>
          <p:nvPr/>
        </p:nvPicPr>
        <p:blipFill>
          <a:blip r:embed="rId5"/>
          <a:stretch/>
        </p:blipFill>
        <p:spPr>
          <a:xfrm>
            <a:off x="3182760" y="5337000"/>
            <a:ext cx="1987200" cy="379080"/>
          </a:xfrm>
          <a:prstGeom prst="rect">
            <a:avLst/>
          </a:prstGeom>
          <a:ln>
            <a:noFill/>
          </a:ln>
        </p:spPr>
      </p:pic>
      <p:sp>
        <p:nvSpPr>
          <p:cNvPr id="296" name="CustomShape 7"/>
          <p:cNvSpPr/>
          <p:nvPr/>
        </p:nvSpPr>
        <p:spPr>
          <a:xfrm>
            <a:off x="517680" y="5788080"/>
            <a:ext cx="894600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Hence the angular momentum </a:t>
            </a:r>
            <a:r>
              <a:rPr b="1" lang="es-ES" sz="2000" spc="-1" strike="noStrike" u="sng">
                <a:solidFill>
                  <a:srgbClr val="333399"/>
                </a:solidFill>
                <a:uFillTx/>
                <a:latin typeface="Arial"/>
                <a:ea typeface="DejaVu Sans"/>
              </a:rPr>
              <a:t>does not commute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with the Hamiltonian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</a:t>
            </a:r>
            <a:r>
              <a:rPr b="1" lang="es-ES" sz="2000" spc="-1" strike="noStrike" u="sng">
                <a:solidFill>
                  <a:srgbClr val="333399"/>
                </a:solidFill>
                <a:uFillTx/>
                <a:latin typeface="Arial"/>
                <a:ea typeface="DejaVu Sans"/>
              </a:rPr>
              <a:t>is not a constant of motion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97" name="CustomShape 8"/>
          <p:cNvSpPr/>
          <p:nvPr/>
        </p:nvSpPr>
        <p:spPr>
          <a:xfrm>
            <a:off x="8280720" y="5372280"/>
            <a:ext cx="74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(A.1)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98" name="CustomShape 9"/>
          <p:cNvSpPr/>
          <p:nvPr/>
        </p:nvSpPr>
        <p:spPr>
          <a:xfrm>
            <a:off x="3044880" y="5300640"/>
            <a:ext cx="2269800" cy="50436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Picture 24" descr=""/>
          <p:cNvPicPr/>
          <p:nvPr/>
        </p:nvPicPr>
        <p:blipFill>
          <a:blip r:embed="rId6"/>
          <a:stretch/>
        </p:blipFill>
        <p:spPr>
          <a:xfrm>
            <a:off x="2854440" y="2852640"/>
            <a:ext cx="5230440" cy="76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EC5CE10F-06BE-4C28-9B19-2532CE4FFF33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501120" y="614520"/>
            <a:ext cx="38012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Introduce a new 4x4 operator: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02" name="Picture 5" descr=""/>
          <p:cNvPicPr/>
          <p:nvPr/>
        </p:nvPicPr>
        <p:blipFill>
          <a:blip r:embed="rId1"/>
          <a:stretch/>
        </p:blipFill>
        <p:spPr>
          <a:xfrm>
            <a:off x="3692520" y="1015920"/>
            <a:ext cx="2541240" cy="730080"/>
          </a:xfrm>
          <a:prstGeom prst="rect">
            <a:avLst/>
          </a:prstGeom>
          <a:ln>
            <a:noFill/>
          </a:ln>
        </p:spPr>
      </p:pic>
      <p:sp>
        <p:nvSpPr>
          <p:cNvPr id="303" name="CustomShape 3"/>
          <p:cNvSpPr/>
          <p:nvPr/>
        </p:nvSpPr>
        <p:spPr>
          <a:xfrm>
            <a:off x="516240" y="1730520"/>
            <a:ext cx="51364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where       are the Pauli spin matrices: i.e.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04" name="Picture 7" descr=""/>
          <p:cNvPicPr/>
          <p:nvPr/>
        </p:nvPicPr>
        <p:blipFill>
          <a:blip r:embed="rId2"/>
          <a:stretch/>
        </p:blipFill>
        <p:spPr>
          <a:xfrm>
            <a:off x="1531800" y="1790640"/>
            <a:ext cx="204480" cy="232920"/>
          </a:xfrm>
          <a:prstGeom prst="rect">
            <a:avLst/>
          </a:prstGeom>
          <a:ln>
            <a:noFill/>
          </a:ln>
        </p:spPr>
      </p:pic>
      <p:pic>
        <p:nvPicPr>
          <p:cNvPr id="305" name="Picture 9" descr=""/>
          <p:cNvPicPr/>
          <p:nvPr/>
        </p:nvPicPr>
        <p:blipFill>
          <a:blip r:embed="rId3"/>
          <a:stretch/>
        </p:blipFill>
        <p:spPr>
          <a:xfrm>
            <a:off x="960480" y="2205000"/>
            <a:ext cx="8205480" cy="1109520"/>
          </a:xfrm>
          <a:prstGeom prst="rect">
            <a:avLst/>
          </a:prstGeom>
          <a:ln>
            <a:noFill/>
          </a:ln>
        </p:spPr>
      </p:pic>
      <p:sp>
        <p:nvSpPr>
          <p:cNvPr id="306" name="CustomShape 4"/>
          <p:cNvSpPr/>
          <p:nvPr/>
        </p:nvSpPr>
        <p:spPr>
          <a:xfrm>
            <a:off x="485280" y="3357720"/>
            <a:ext cx="38426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Now consider the commutator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07" name="Picture 12" descr=""/>
          <p:cNvPicPr/>
          <p:nvPr/>
        </p:nvPicPr>
        <p:blipFill>
          <a:blip r:embed="rId4"/>
          <a:stretch/>
        </p:blipFill>
        <p:spPr>
          <a:xfrm>
            <a:off x="3260880" y="3824280"/>
            <a:ext cx="2628360" cy="379080"/>
          </a:xfrm>
          <a:prstGeom prst="rect">
            <a:avLst/>
          </a:prstGeom>
          <a:ln>
            <a:noFill/>
          </a:ln>
        </p:spPr>
      </p:pic>
      <p:sp>
        <p:nvSpPr>
          <p:cNvPr id="308" name="CustomShape 5"/>
          <p:cNvSpPr/>
          <p:nvPr/>
        </p:nvSpPr>
        <p:spPr>
          <a:xfrm>
            <a:off x="523440" y="4437000"/>
            <a:ext cx="7182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here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09" name="Picture 14" descr=""/>
          <p:cNvPicPr/>
          <p:nvPr/>
        </p:nvPicPr>
        <p:blipFill>
          <a:blip r:embed="rId5"/>
          <a:stretch/>
        </p:blipFill>
        <p:spPr>
          <a:xfrm>
            <a:off x="1971720" y="4292640"/>
            <a:ext cx="6219360" cy="729720"/>
          </a:xfrm>
          <a:prstGeom prst="rect">
            <a:avLst/>
          </a:prstGeom>
          <a:ln>
            <a:noFill/>
          </a:ln>
        </p:spPr>
      </p:pic>
      <p:sp>
        <p:nvSpPr>
          <p:cNvPr id="310" name="CustomShape 6"/>
          <p:cNvSpPr/>
          <p:nvPr/>
        </p:nvSpPr>
        <p:spPr>
          <a:xfrm>
            <a:off x="523080" y="5084640"/>
            <a:ext cx="14392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hence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11" name="Picture 17" descr=""/>
          <p:cNvPicPr/>
          <p:nvPr/>
        </p:nvPicPr>
        <p:blipFill>
          <a:blip r:embed="rId6"/>
          <a:stretch/>
        </p:blipFill>
        <p:spPr>
          <a:xfrm>
            <a:off x="3701880" y="5121360"/>
            <a:ext cx="1898640" cy="379080"/>
          </a:xfrm>
          <a:prstGeom prst="rect">
            <a:avLst/>
          </a:prstGeom>
          <a:ln>
            <a:noFill/>
          </a:ln>
        </p:spPr>
      </p:pic>
      <p:pic>
        <p:nvPicPr>
          <p:cNvPr id="312" name="Picture 21" descr=""/>
          <p:cNvPicPr/>
          <p:nvPr/>
        </p:nvPicPr>
        <p:blipFill>
          <a:blip r:embed="rId7"/>
          <a:stretch/>
        </p:blipFill>
        <p:spPr>
          <a:xfrm>
            <a:off x="3610080" y="5624640"/>
            <a:ext cx="5522400" cy="758160"/>
          </a:xfrm>
          <a:prstGeom prst="rect">
            <a:avLst/>
          </a:prstGeom>
          <a:ln>
            <a:noFill/>
          </a:ln>
        </p:spPr>
      </p:pic>
      <p:sp>
        <p:nvSpPr>
          <p:cNvPr id="313" name="CustomShape 7"/>
          <p:cNvSpPr/>
          <p:nvPr/>
        </p:nvSpPr>
        <p:spPr>
          <a:xfrm>
            <a:off x="512640" y="5477040"/>
            <a:ext cx="27986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Consider the</a:t>
            </a:r>
            <a:r>
              <a:rPr b="0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 x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comp: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6F64CE64-0E9E-463E-9A4A-F1756D104FB8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410040" y="668160"/>
            <a:ext cx="50259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Taking each of the commutators in turn: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16" name="Picture 12" descr=""/>
          <p:cNvPicPr/>
          <p:nvPr/>
        </p:nvPicPr>
        <p:blipFill>
          <a:blip r:embed="rId1"/>
          <a:stretch/>
        </p:blipFill>
        <p:spPr>
          <a:xfrm>
            <a:off x="1830240" y="1104840"/>
            <a:ext cx="7184880" cy="583920"/>
          </a:xfrm>
          <a:prstGeom prst="rect">
            <a:avLst/>
          </a:prstGeom>
          <a:ln>
            <a:noFill/>
          </a:ln>
        </p:spPr>
      </p:pic>
      <p:pic>
        <p:nvPicPr>
          <p:cNvPr id="317" name="Picture 14" descr=""/>
          <p:cNvPicPr/>
          <p:nvPr/>
        </p:nvPicPr>
        <p:blipFill>
          <a:blip r:embed="rId2"/>
          <a:stretch/>
        </p:blipFill>
        <p:spPr>
          <a:xfrm>
            <a:off x="1828800" y="4276800"/>
            <a:ext cx="2161800" cy="320400"/>
          </a:xfrm>
          <a:prstGeom prst="rect">
            <a:avLst/>
          </a:prstGeom>
          <a:ln>
            <a:noFill/>
          </a:ln>
        </p:spPr>
      </p:pic>
      <p:pic>
        <p:nvPicPr>
          <p:cNvPr id="318" name="Picture 15" descr=""/>
          <p:cNvPicPr/>
          <p:nvPr/>
        </p:nvPicPr>
        <p:blipFill>
          <a:blip r:embed="rId3"/>
          <a:stretch/>
        </p:blipFill>
        <p:spPr>
          <a:xfrm>
            <a:off x="1830240" y="1843200"/>
            <a:ext cx="6630840" cy="2307600"/>
          </a:xfrm>
          <a:prstGeom prst="rect">
            <a:avLst/>
          </a:prstGeom>
          <a:ln>
            <a:noFill/>
          </a:ln>
        </p:spPr>
      </p:pic>
      <p:pic>
        <p:nvPicPr>
          <p:cNvPr id="319" name="Picture 18" descr=""/>
          <p:cNvPicPr/>
          <p:nvPr/>
        </p:nvPicPr>
        <p:blipFill>
          <a:blip r:embed="rId4"/>
          <a:stretch/>
        </p:blipFill>
        <p:spPr>
          <a:xfrm>
            <a:off x="1889280" y="4921200"/>
            <a:ext cx="5520960" cy="1196640"/>
          </a:xfrm>
          <a:prstGeom prst="rect">
            <a:avLst/>
          </a:prstGeom>
          <a:ln>
            <a:noFill/>
          </a:ln>
        </p:spPr>
      </p:pic>
      <p:sp>
        <p:nvSpPr>
          <p:cNvPr id="320" name="CustomShape 3"/>
          <p:cNvSpPr/>
          <p:nvPr/>
        </p:nvSpPr>
        <p:spPr>
          <a:xfrm>
            <a:off x="479160" y="4879800"/>
            <a:ext cx="945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Hence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21" name="Picture 22" descr=""/>
          <p:cNvPicPr/>
          <p:nvPr/>
        </p:nvPicPr>
        <p:blipFill>
          <a:blip r:embed="rId5"/>
          <a:stretch/>
        </p:blipFill>
        <p:spPr>
          <a:xfrm>
            <a:off x="2225520" y="6162840"/>
            <a:ext cx="1896840" cy="37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DDA5F509-76EC-4901-A358-9D8B838F148E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0" y="496800"/>
            <a:ext cx="99057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Picture 7" descr=""/>
          <p:cNvPicPr/>
          <p:nvPr/>
        </p:nvPicPr>
        <p:blipFill>
          <a:blip r:embed="rId1"/>
          <a:stretch/>
        </p:blipFill>
        <p:spPr>
          <a:xfrm>
            <a:off x="4052880" y="1628640"/>
            <a:ext cx="1634760" cy="379080"/>
          </a:xfrm>
          <a:prstGeom prst="rect">
            <a:avLst/>
          </a:prstGeom>
          <a:ln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738360" y="1627200"/>
            <a:ext cx="14407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Therefore: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26" name="CustomShape 4"/>
          <p:cNvSpPr/>
          <p:nvPr/>
        </p:nvSpPr>
        <p:spPr>
          <a:xfrm>
            <a:off x="3873600" y="1592280"/>
            <a:ext cx="1907640" cy="46800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7" name="Group 5"/>
          <p:cNvGrpSpPr/>
          <p:nvPr/>
        </p:nvGrpSpPr>
        <p:grpSpPr>
          <a:xfrm>
            <a:off x="466200" y="260280"/>
            <a:ext cx="8424360" cy="1266480"/>
            <a:chOff x="466200" y="260280"/>
            <a:chExt cx="8424360" cy="1266480"/>
          </a:xfrm>
        </p:grpSpPr>
        <p:pic>
          <p:nvPicPr>
            <p:cNvPr id="328" name="Picture 11" descr=""/>
            <p:cNvPicPr/>
            <p:nvPr/>
          </p:nvPicPr>
          <p:blipFill>
            <a:blip r:embed="rId2"/>
            <a:stretch/>
          </p:blipFill>
          <p:spPr>
            <a:xfrm>
              <a:off x="2685960" y="914400"/>
              <a:ext cx="4174920" cy="612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9" name="CustomShape 6"/>
            <p:cNvSpPr/>
            <p:nvPr/>
          </p:nvSpPr>
          <p:spPr>
            <a:xfrm>
              <a:off x="466200" y="260280"/>
              <a:ext cx="8424360" cy="70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Hence the observable corresponding to the operator      is also </a:t>
              </a:r>
              <a:r>
                <a:rPr b="1" lang="es-ES" sz="20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not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a constant of motion. However, referring back to </a:t>
              </a:r>
              <a:r>
                <a:rPr b="1" lang="es-ES" sz="2000" spc="-1" strike="noStrike">
                  <a:solidFill>
                    <a:srgbClr val="cc00cc"/>
                  </a:solidFill>
                  <a:latin typeface="Arial"/>
                  <a:ea typeface="DejaVu Sans"/>
                </a:rPr>
                <a:t>(A.1)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330" name="Picture 15" descr=""/>
            <p:cNvPicPr/>
            <p:nvPr/>
          </p:nvPicPr>
          <p:blipFill>
            <a:blip r:embed="rId3"/>
            <a:stretch/>
          </p:blipFill>
          <p:spPr>
            <a:xfrm>
              <a:off x="7196040" y="266760"/>
              <a:ext cx="204480" cy="291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1" name="CustomShape 7"/>
          <p:cNvSpPr/>
          <p:nvPr/>
        </p:nvSpPr>
        <p:spPr>
          <a:xfrm>
            <a:off x="528840" y="2266920"/>
            <a:ext cx="14443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Because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32" name="Picture 18" descr=""/>
          <p:cNvPicPr/>
          <p:nvPr/>
        </p:nvPicPr>
        <p:blipFill>
          <a:blip r:embed="rId4"/>
          <a:stretch/>
        </p:blipFill>
        <p:spPr>
          <a:xfrm>
            <a:off x="4017960" y="2193840"/>
            <a:ext cx="1547280" cy="623520"/>
          </a:xfrm>
          <a:prstGeom prst="rect">
            <a:avLst/>
          </a:prstGeom>
          <a:ln>
            <a:noFill/>
          </a:ln>
        </p:spPr>
      </p:pic>
      <p:sp>
        <p:nvSpPr>
          <p:cNvPr id="333" name="CustomShape 8"/>
          <p:cNvSpPr/>
          <p:nvPr/>
        </p:nvSpPr>
        <p:spPr>
          <a:xfrm>
            <a:off x="667800" y="2889360"/>
            <a:ext cx="88351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commutation relationships for      are the same as for the      , e.g.    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34" name="Picture 21" descr=""/>
          <p:cNvPicPr/>
          <p:nvPr/>
        </p:nvPicPr>
        <p:blipFill>
          <a:blip r:embed="rId5"/>
          <a:stretch/>
        </p:blipFill>
        <p:spPr>
          <a:xfrm>
            <a:off x="4965840" y="2889360"/>
            <a:ext cx="204120" cy="291600"/>
          </a:xfrm>
          <a:prstGeom prst="rect">
            <a:avLst/>
          </a:prstGeom>
          <a:ln>
            <a:noFill/>
          </a:ln>
        </p:spPr>
      </p:pic>
      <p:pic>
        <p:nvPicPr>
          <p:cNvPr id="335" name="Picture 22" descr=""/>
          <p:cNvPicPr/>
          <p:nvPr/>
        </p:nvPicPr>
        <p:blipFill>
          <a:blip r:embed="rId6"/>
          <a:stretch/>
        </p:blipFill>
        <p:spPr>
          <a:xfrm>
            <a:off x="8145360" y="2943360"/>
            <a:ext cx="204480" cy="232920"/>
          </a:xfrm>
          <a:prstGeom prst="rect">
            <a:avLst/>
          </a:prstGeom>
          <a:ln>
            <a:noFill/>
          </a:ln>
        </p:spPr>
      </p:pic>
      <p:pic>
        <p:nvPicPr>
          <p:cNvPr id="336" name="Picture 23" descr=""/>
          <p:cNvPicPr/>
          <p:nvPr/>
        </p:nvPicPr>
        <p:blipFill>
          <a:blip r:embed="rId7"/>
          <a:stretch/>
        </p:blipFill>
        <p:spPr>
          <a:xfrm>
            <a:off x="754200" y="3289320"/>
            <a:ext cx="1458360" cy="320400"/>
          </a:xfrm>
          <a:prstGeom prst="rect">
            <a:avLst/>
          </a:prstGeom>
          <a:ln>
            <a:noFill/>
          </a:ln>
        </p:spPr>
      </p:pic>
      <p:pic>
        <p:nvPicPr>
          <p:cNvPr id="337" name="Picture 26" descr=""/>
          <p:cNvPicPr/>
          <p:nvPr/>
        </p:nvPicPr>
        <p:blipFill>
          <a:blip r:embed="rId8"/>
          <a:stretch/>
        </p:blipFill>
        <p:spPr>
          <a:xfrm>
            <a:off x="925560" y="3651120"/>
            <a:ext cx="7914960" cy="1109520"/>
          </a:xfrm>
          <a:prstGeom prst="rect">
            <a:avLst/>
          </a:prstGeom>
          <a:ln>
            <a:noFill/>
          </a:ln>
        </p:spPr>
      </p:pic>
      <p:sp>
        <p:nvSpPr>
          <p:cNvPr id="338" name="CustomShape 9"/>
          <p:cNvSpPr/>
          <p:nvPr/>
        </p:nvSpPr>
        <p:spPr>
          <a:xfrm>
            <a:off x="2130120" y="3176640"/>
            <a:ext cx="5202360" cy="5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. Furthermore both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S</a:t>
            </a:r>
            <a:r>
              <a:rPr b="1" i="1" lang="es-ES" sz="2400" spc="-1" strike="noStrike" baseline="30000">
                <a:solidFill>
                  <a:srgbClr val="000000"/>
                </a:solidFill>
                <a:latin typeface="Palatino"/>
                <a:ea typeface="DejaVu Sans"/>
              </a:rPr>
              <a:t>2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and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S</a:t>
            </a:r>
            <a:r>
              <a:rPr b="1" i="1" lang="es-ES" sz="2400" spc="-1" strike="noStrike" baseline="-25000">
                <a:solidFill>
                  <a:srgbClr val="000000"/>
                </a:solidFill>
                <a:latin typeface="Palatino"/>
                <a:ea typeface="DejaVu Sans"/>
              </a:rPr>
              <a:t>z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are diagonal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39" name="Picture 29" descr=""/>
          <p:cNvPicPr/>
          <p:nvPr/>
        </p:nvPicPr>
        <p:blipFill>
          <a:blip r:embed="rId9"/>
          <a:stretch/>
        </p:blipFill>
        <p:spPr>
          <a:xfrm>
            <a:off x="2590920" y="4767120"/>
            <a:ext cx="2568240" cy="409320"/>
          </a:xfrm>
          <a:prstGeom prst="rect">
            <a:avLst/>
          </a:prstGeom>
          <a:ln>
            <a:noFill/>
          </a:ln>
        </p:spPr>
      </p:pic>
      <p:sp>
        <p:nvSpPr>
          <p:cNvPr id="340" name="CustomShape 10"/>
          <p:cNvSpPr/>
          <p:nvPr/>
        </p:nvSpPr>
        <p:spPr>
          <a:xfrm>
            <a:off x="556200" y="4761000"/>
            <a:ext cx="21499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Consequently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>
            <a:off x="5315760" y="4761000"/>
            <a:ext cx="41792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for a particle travelling along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42" name="Picture 32" descr=""/>
          <p:cNvPicPr/>
          <p:nvPr/>
        </p:nvPicPr>
        <p:blipFill>
          <a:blip r:embed="rId10"/>
          <a:stretch/>
        </p:blipFill>
        <p:spPr>
          <a:xfrm>
            <a:off x="2662200" y="5072040"/>
            <a:ext cx="1488600" cy="407520"/>
          </a:xfrm>
          <a:prstGeom prst="rect">
            <a:avLst/>
          </a:prstGeom>
          <a:ln>
            <a:noFill/>
          </a:ln>
        </p:spPr>
      </p:pic>
      <p:sp>
        <p:nvSpPr>
          <p:cNvPr id="343" name="CustomShape 12"/>
          <p:cNvSpPr/>
          <p:nvPr/>
        </p:nvSpPr>
        <p:spPr>
          <a:xfrm>
            <a:off x="728280" y="5048280"/>
            <a:ext cx="19054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z direction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44" name="CustomShape 13"/>
          <p:cNvSpPr/>
          <p:nvPr/>
        </p:nvSpPr>
        <p:spPr>
          <a:xfrm>
            <a:off x="477360" y="5481720"/>
            <a:ext cx="913212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S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has all the properties of spin in quantum mechanics and therefore the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Dirac equation provides a natural account of the intrinsic angular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momentum of fermions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D34B8B17-B1AF-4FBA-942D-336E373EAE80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872640" y="50400"/>
            <a:ext cx="813096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Covariant Notation: the Dirac </a:t>
            </a:r>
            <a:r>
              <a:rPr b="1" lang="es-ES" sz="3400" spc="-1" strike="noStrike">
                <a:solidFill>
                  <a:srgbClr val="ff3300"/>
                </a:solidFill>
                <a:latin typeface="Symbol"/>
                <a:ea typeface="Symbol"/>
              </a:rPr>
              <a:t></a:t>
            </a:r>
            <a:r>
              <a:rPr b="1" lang="es-ES" sz="3000" spc="-1" strike="noStrike">
                <a:solidFill>
                  <a:srgbClr val="ff3300"/>
                </a:solidFill>
                <a:latin typeface="Arial"/>
                <a:ea typeface="Symbol"/>
              </a:rPr>
              <a:t> Matrices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418320" y="723960"/>
            <a:ext cx="779472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Dirac equation can be written more elegantly by introducing the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four Dirac gamma matrices: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776880" y="1803240"/>
            <a:ext cx="4386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Premultiply the Dirac equation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(D6)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by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49" name="Picture 15" descr=""/>
          <p:cNvPicPr/>
          <p:nvPr/>
        </p:nvPicPr>
        <p:blipFill>
          <a:blip r:embed="rId1"/>
          <a:stretch/>
        </p:blipFill>
        <p:spPr>
          <a:xfrm>
            <a:off x="2503440" y="1382760"/>
            <a:ext cx="4906800" cy="350280"/>
          </a:xfrm>
          <a:prstGeom prst="rect">
            <a:avLst/>
          </a:prstGeom>
          <a:ln>
            <a:noFill/>
          </a:ln>
        </p:spPr>
      </p:pic>
      <p:pic>
        <p:nvPicPr>
          <p:cNvPr id="350" name="Picture 16" descr=""/>
          <p:cNvPicPr/>
          <p:nvPr/>
        </p:nvPicPr>
        <p:blipFill>
          <a:blip r:embed="rId2"/>
          <a:stretch/>
        </p:blipFill>
        <p:spPr>
          <a:xfrm>
            <a:off x="2560680" y="3002040"/>
            <a:ext cx="5198760" cy="701280"/>
          </a:xfrm>
          <a:prstGeom prst="rect">
            <a:avLst/>
          </a:prstGeom>
          <a:ln>
            <a:noFill/>
          </a:ln>
        </p:spPr>
      </p:pic>
      <p:pic>
        <p:nvPicPr>
          <p:cNvPr id="351" name="Picture 17" descr=""/>
          <p:cNvPicPr/>
          <p:nvPr/>
        </p:nvPicPr>
        <p:blipFill>
          <a:blip r:embed="rId3"/>
          <a:stretch/>
        </p:blipFill>
        <p:spPr>
          <a:xfrm>
            <a:off x="3009960" y="4540320"/>
            <a:ext cx="3924000" cy="580680"/>
          </a:xfrm>
          <a:prstGeom prst="rect">
            <a:avLst/>
          </a:prstGeom>
          <a:ln>
            <a:noFill/>
          </a:ln>
        </p:spPr>
      </p:pic>
      <p:sp>
        <p:nvSpPr>
          <p:cNvPr id="352" name="CustomShape 5"/>
          <p:cNvSpPr/>
          <p:nvPr/>
        </p:nvSpPr>
        <p:spPr>
          <a:xfrm>
            <a:off x="2936880" y="4437000"/>
            <a:ext cx="4032000" cy="75528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6"/>
          <p:cNvSpPr/>
          <p:nvPr/>
        </p:nvSpPr>
        <p:spPr>
          <a:xfrm>
            <a:off x="1444680" y="3290760"/>
            <a:ext cx="361440" cy="215640"/>
          </a:xfrm>
          <a:custGeom>
            <a:avLst/>
            <a:gdLst/>
            <a:ahLst/>
            <a:rect l="l" t="t" r="r" b="b"/>
            <a:pathLst>
              <a:path w="1007" h="602">
                <a:moveTo>
                  <a:pt x="0" y="150"/>
                </a:moveTo>
                <a:lnTo>
                  <a:pt x="754" y="150"/>
                </a:lnTo>
                <a:lnTo>
                  <a:pt x="754" y="0"/>
                </a:lnTo>
                <a:lnTo>
                  <a:pt x="1006" y="300"/>
                </a:lnTo>
                <a:lnTo>
                  <a:pt x="754" y="601"/>
                </a:lnTo>
                <a:lnTo>
                  <a:pt x="754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7"/>
          <p:cNvSpPr/>
          <p:nvPr/>
        </p:nvSpPr>
        <p:spPr>
          <a:xfrm>
            <a:off x="1014480" y="3849840"/>
            <a:ext cx="7916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using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55" name="CustomShape 8"/>
          <p:cNvSpPr/>
          <p:nvPr/>
        </p:nvSpPr>
        <p:spPr>
          <a:xfrm>
            <a:off x="4684320" y="3854520"/>
            <a:ext cx="37753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this can be written compactly as: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56" name="CustomShape 9"/>
          <p:cNvSpPr/>
          <p:nvPr/>
        </p:nvSpPr>
        <p:spPr>
          <a:xfrm>
            <a:off x="306720" y="5284800"/>
            <a:ext cx="8489160" cy="119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NOTE: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it is important to realise that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Dirac gamma matrices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are </a:t>
            </a:r>
            <a:r>
              <a:rPr b="1" lang="es-E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not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   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four-vectors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-  they are constant matrices which remain invariant under a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Lorentz transformation. However it can be shown that the Dirac equation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is itself Lorentz covariant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(see Appendix IV)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57" name="CustomShape 10"/>
          <p:cNvSpPr/>
          <p:nvPr/>
        </p:nvSpPr>
        <p:spPr>
          <a:xfrm>
            <a:off x="8804520" y="4653000"/>
            <a:ext cx="677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(D9)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358" name="Picture 25" descr=""/>
          <p:cNvPicPr/>
          <p:nvPr/>
        </p:nvPicPr>
        <p:blipFill>
          <a:blip r:embed="rId4"/>
          <a:stretch/>
        </p:blipFill>
        <p:spPr>
          <a:xfrm>
            <a:off x="5191200" y="1849320"/>
            <a:ext cx="202680" cy="291960"/>
          </a:xfrm>
          <a:prstGeom prst="rect">
            <a:avLst/>
          </a:prstGeom>
          <a:ln>
            <a:noFill/>
          </a:ln>
        </p:spPr>
      </p:pic>
      <p:pic>
        <p:nvPicPr>
          <p:cNvPr id="359" name="Picture 27" descr=""/>
          <p:cNvPicPr/>
          <p:nvPr/>
        </p:nvPicPr>
        <p:blipFill>
          <a:blip r:embed="rId5"/>
          <a:stretch/>
        </p:blipFill>
        <p:spPr>
          <a:xfrm>
            <a:off x="1589040" y="2246400"/>
            <a:ext cx="6105240" cy="701280"/>
          </a:xfrm>
          <a:prstGeom prst="rect">
            <a:avLst/>
          </a:prstGeom>
          <a:ln>
            <a:noFill/>
          </a:ln>
        </p:spPr>
      </p:pic>
      <p:pic>
        <p:nvPicPr>
          <p:cNvPr id="360" name="Picture 28" descr=""/>
          <p:cNvPicPr/>
          <p:nvPr/>
        </p:nvPicPr>
        <p:blipFill>
          <a:blip r:embed="rId6"/>
          <a:stretch/>
        </p:blipFill>
        <p:spPr>
          <a:xfrm>
            <a:off x="2021040" y="3830760"/>
            <a:ext cx="2364840" cy="43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44C374FE-89B7-4977-BDD1-264E61EE2444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1190160" y="2808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400" spc="-1" strike="noStrike">
                <a:solidFill>
                  <a:srgbClr val="ff3300"/>
                </a:solidFill>
                <a:latin typeface="Arial"/>
              </a:rPr>
              <a:t>Properties of the </a:t>
            </a:r>
            <a:r>
              <a:rPr b="1" lang="es-ES" sz="4200" spc="-1" strike="noStrike">
                <a:solidFill>
                  <a:srgbClr val="ff3300"/>
                </a:solidFill>
                <a:latin typeface="Symbol"/>
                <a:ea typeface="Symbol"/>
              </a:rPr>
              <a:t></a:t>
            </a:r>
            <a:r>
              <a:rPr b="1" lang="es-ES" sz="3400" spc="-1" strike="noStrike">
                <a:solidFill>
                  <a:srgbClr val="ff3300"/>
                </a:solidFill>
                <a:latin typeface="Arial"/>
                <a:ea typeface="Symbol"/>
              </a:rPr>
              <a:t> matrices</a:t>
            </a:r>
            <a:endParaRPr b="0" lang="es-ES" sz="34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77760" y="588960"/>
            <a:ext cx="93650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From the properties of the </a:t>
            </a:r>
            <a:r>
              <a:rPr b="1" lang="es-ES" sz="2400" spc="-1" strike="noStrike">
                <a:solidFill>
                  <a:srgbClr val="ff0000"/>
                </a:solidFill>
                <a:latin typeface="Symbol"/>
                <a:ea typeface="Symbol"/>
              </a:rPr>
              <a:t>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and </a:t>
            </a:r>
            <a:r>
              <a:rPr b="1" i="1" lang="es-ES" sz="2400" spc="-1" strike="noStrike">
                <a:solidFill>
                  <a:srgbClr val="ff0000"/>
                </a:solidFill>
                <a:latin typeface="Symbol"/>
                <a:ea typeface="Symbol"/>
              </a:rPr>
              <a:t>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matrices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 (D2)-(D4)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immediately obtain: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64" name="Picture 8" descr=""/>
          <p:cNvPicPr/>
          <p:nvPr/>
        </p:nvPicPr>
        <p:blipFill>
          <a:blip r:embed="rId1"/>
          <a:stretch/>
        </p:blipFill>
        <p:spPr>
          <a:xfrm>
            <a:off x="1109520" y="1139760"/>
            <a:ext cx="1750680" cy="350640"/>
          </a:xfrm>
          <a:prstGeom prst="rect">
            <a:avLst/>
          </a:prstGeom>
          <a:ln>
            <a:noFill/>
          </a:ln>
        </p:spPr>
      </p:pic>
      <p:pic>
        <p:nvPicPr>
          <p:cNvPr id="365" name="Picture 9" descr=""/>
          <p:cNvPicPr/>
          <p:nvPr/>
        </p:nvPicPr>
        <p:blipFill>
          <a:blip r:embed="rId2"/>
          <a:stretch/>
        </p:blipFill>
        <p:spPr>
          <a:xfrm>
            <a:off x="3863880" y="1135080"/>
            <a:ext cx="5170320" cy="350640"/>
          </a:xfrm>
          <a:prstGeom prst="rect">
            <a:avLst/>
          </a:prstGeom>
          <a:ln>
            <a:noFill/>
          </a:ln>
        </p:spPr>
      </p:pic>
      <p:sp>
        <p:nvSpPr>
          <p:cNvPr id="366" name="CustomShape 4"/>
          <p:cNvSpPr/>
          <p:nvPr/>
        </p:nvSpPr>
        <p:spPr>
          <a:xfrm>
            <a:off x="668520" y="3402000"/>
            <a:ext cx="32025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can be expressed as: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67" name="Picture 19" descr=""/>
          <p:cNvPicPr/>
          <p:nvPr/>
        </p:nvPicPr>
        <p:blipFill>
          <a:blip r:embed="rId3"/>
          <a:stretch/>
        </p:blipFill>
        <p:spPr>
          <a:xfrm>
            <a:off x="2900520" y="3873600"/>
            <a:ext cx="3768120" cy="320040"/>
          </a:xfrm>
          <a:prstGeom prst="rect">
            <a:avLst/>
          </a:prstGeom>
          <a:ln>
            <a:noFill/>
          </a:ln>
        </p:spPr>
      </p:pic>
      <p:sp>
        <p:nvSpPr>
          <p:cNvPr id="368" name="CustomShape 5"/>
          <p:cNvSpPr/>
          <p:nvPr/>
        </p:nvSpPr>
        <p:spPr>
          <a:xfrm>
            <a:off x="394200" y="4280040"/>
            <a:ext cx="45457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Are the gamma matrices Hermitian?</a:t>
            </a:r>
            <a:r>
              <a:rPr b="1" i="1" lang="es-ES" sz="1800" spc="-1" strike="noStrike">
                <a:solidFill>
                  <a:srgbClr val="000000"/>
                </a:solidFill>
                <a:latin typeface="Symbol"/>
                <a:ea typeface="Symbol"/>
              </a:rPr>
              <a:t>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69" name="Picture 23" descr=""/>
          <p:cNvPicPr/>
          <p:nvPr/>
        </p:nvPicPr>
        <p:blipFill>
          <a:blip r:embed="rId4"/>
          <a:stretch/>
        </p:blipFill>
        <p:spPr>
          <a:xfrm>
            <a:off x="2085840" y="5614920"/>
            <a:ext cx="1141200" cy="321840"/>
          </a:xfrm>
          <a:prstGeom prst="rect">
            <a:avLst/>
          </a:prstGeom>
          <a:ln>
            <a:noFill/>
          </a:ln>
        </p:spPr>
      </p:pic>
      <p:sp>
        <p:nvSpPr>
          <p:cNvPr id="370" name="CustomShape 6"/>
          <p:cNvSpPr/>
          <p:nvPr/>
        </p:nvSpPr>
        <p:spPr>
          <a:xfrm>
            <a:off x="3247200" y="5614920"/>
            <a:ext cx="23443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are anti-Hermitian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371" name="Group 7"/>
          <p:cNvGrpSpPr/>
          <p:nvPr/>
        </p:nvGrpSpPr>
        <p:grpSpPr>
          <a:xfrm>
            <a:off x="2289240" y="6084720"/>
            <a:ext cx="5579640" cy="468000"/>
            <a:chOff x="2289240" y="6084720"/>
            <a:chExt cx="5579640" cy="468000"/>
          </a:xfrm>
        </p:grpSpPr>
        <p:pic>
          <p:nvPicPr>
            <p:cNvPr id="372" name="Picture 26" descr=""/>
            <p:cNvPicPr/>
            <p:nvPr/>
          </p:nvPicPr>
          <p:blipFill>
            <a:blip r:embed="rId5"/>
            <a:stretch/>
          </p:blipFill>
          <p:spPr>
            <a:xfrm>
              <a:off x="2378160" y="6161040"/>
              <a:ext cx="5403240" cy="32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3" name="CustomShape 8"/>
            <p:cNvSpPr/>
            <p:nvPr/>
          </p:nvSpPr>
          <p:spPr>
            <a:xfrm>
              <a:off x="2289240" y="6084720"/>
              <a:ext cx="5579640" cy="46800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74" name="Picture 28" descr=""/>
          <p:cNvPicPr/>
          <p:nvPr/>
        </p:nvPicPr>
        <p:blipFill>
          <a:blip r:embed="rId6"/>
          <a:stretch/>
        </p:blipFill>
        <p:spPr>
          <a:xfrm>
            <a:off x="2422440" y="5273640"/>
            <a:ext cx="5316120" cy="350640"/>
          </a:xfrm>
          <a:prstGeom prst="rect">
            <a:avLst/>
          </a:prstGeom>
          <a:ln>
            <a:noFill/>
          </a:ln>
        </p:spPr>
      </p:pic>
      <p:grpSp>
        <p:nvGrpSpPr>
          <p:cNvPr id="375" name="Group 9"/>
          <p:cNvGrpSpPr/>
          <p:nvPr/>
        </p:nvGrpSpPr>
        <p:grpSpPr>
          <a:xfrm>
            <a:off x="2792520" y="1633680"/>
            <a:ext cx="4824000" cy="1799640"/>
            <a:chOff x="2792520" y="1633680"/>
            <a:chExt cx="4824000" cy="1799640"/>
          </a:xfrm>
        </p:grpSpPr>
        <p:sp>
          <p:nvSpPr>
            <p:cNvPr id="376" name="CustomShape 10"/>
            <p:cNvSpPr/>
            <p:nvPr/>
          </p:nvSpPr>
          <p:spPr>
            <a:xfrm>
              <a:off x="2792520" y="1633680"/>
              <a:ext cx="4824000" cy="1799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77" name="Picture 33" descr=""/>
            <p:cNvPicPr/>
            <p:nvPr/>
          </p:nvPicPr>
          <p:blipFill>
            <a:blip r:embed="rId7"/>
            <a:stretch/>
          </p:blipFill>
          <p:spPr>
            <a:xfrm>
              <a:off x="2865600" y="1704960"/>
              <a:ext cx="4706280" cy="16952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78" name="Picture 36" descr=""/>
          <p:cNvPicPr/>
          <p:nvPr/>
        </p:nvPicPr>
        <p:blipFill>
          <a:blip r:embed="rId8"/>
          <a:stretch/>
        </p:blipFill>
        <p:spPr>
          <a:xfrm>
            <a:off x="3621240" y="773280"/>
            <a:ext cx="204120" cy="175680"/>
          </a:xfrm>
          <a:prstGeom prst="rect">
            <a:avLst/>
          </a:prstGeom>
          <a:ln>
            <a:noFill/>
          </a:ln>
        </p:spPr>
      </p:pic>
      <p:pic>
        <p:nvPicPr>
          <p:cNvPr id="379" name="Picture 38" descr=""/>
          <p:cNvPicPr/>
          <p:nvPr/>
        </p:nvPicPr>
        <p:blipFill>
          <a:blip r:embed="rId9"/>
          <a:stretch/>
        </p:blipFill>
        <p:spPr>
          <a:xfrm>
            <a:off x="4503600" y="733320"/>
            <a:ext cx="204480" cy="291960"/>
          </a:xfrm>
          <a:prstGeom prst="rect">
            <a:avLst/>
          </a:prstGeom>
          <a:ln>
            <a:noFill/>
          </a:ln>
        </p:spPr>
      </p:pic>
      <p:sp>
        <p:nvSpPr>
          <p:cNvPr id="380" name="CustomShape 11"/>
          <p:cNvSpPr/>
          <p:nvPr/>
        </p:nvSpPr>
        <p:spPr>
          <a:xfrm>
            <a:off x="3056040" y="1084320"/>
            <a:ext cx="6328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381" name="CustomShape 12"/>
          <p:cNvSpPr/>
          <p:nvPr/>
        </p:nvSpPr>
        <p:spPr>
          <a:xfrm>
            <a:off x="416880" y="1604880"/>
            <a:ext cx="31557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full set of relations is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82" name="Picture 41" descr=""/>
          <p:cNvPicPr/>
          <p:nvPr/>
        </p:nvPicPr>
        <p:blipFill>
          <a:blip r:embed="rId10"/>
          <a:stretch/>
        </p:blipFill>
        <p:spPr>
          <a:xfrm>
            <a:off x="3289320" y="4629240"/>
            <a:ext cx="234720" cy="286920"/>
          </a:xfrm>
          <a:prstGeom prst="rect">
            <a:avLst/>
          </a:prstGeom>
          <a:ln>
            <a:noFill/>
          </a:ln>
        </p:spPr>
      </p:pic>
      <p:pic>
        <p:nvPicPr>
          <p:cNvPr id="383" name="Picture 43" descr=""/>
          <p:cNvPicPr/>
          <p:nvPr/>
        </p:nvPicPr>
        <p:blipFill>
          <a:blip r:embed="rId11"/>
          <a:stretch/>
        </p:blipFill>
        <p:spPr>
          <a:xfrm>
            <a:off x="1744560" y="5033880"/>
            <a:ext cx="204480" cy="176040"/>
          </a:xfrm>
          <a:prstGeom prst="rect">
            <a:avLst/>
          </a:prstGeom>
          <a:ln>
            <a:noFill/>
          </a:ln>
        </p:spPr>
      </p:pic>
      <p:sp>
        <p:nvSpPr>
          <p:cNvPr id="384" name="CustomShape 13"/>
          <p:cNvSpPr/>
          <p:nvPr/>
        </p:nvSpPr>
        <p:spPr>
          <a:xfrm>
            <a:off x="747000" y="4622760"/>
            <a:ext cx="536076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009999"/>
              </a:buClr>
              <a:buFont typeface="Wingdings" charset="2"/>
              <a:buChar char=""/>
            </a:pPr>
            <a:r>
              <a:rPr b="1" i="1" lang="es-ES" sz="1800" spc="-1" strike="noStrike">
                <a:solidFill>
                  <a:srgbClr val="000000"/>
                </a:solidFill>
                <a:latin typeface="Symbol"/>
                <a:ea typeface="Symbol"/>
              </a:rPr>
              <a:t>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is Hermitian so      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is Hermitian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.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9999"/>
              </a:buClr>
              <a:buFont typeface="Wingdings" charset="2"/>
              <a:buChar char="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</a:t>
            </a:r>
            <a:r>
              <a:rPr b="1" i="1" lang="es-ES" sz="2000" spc="-1" strike="noStrike">
                <a:solidFill>
                  <a:srgbClr val="000000"/>
                </a:solidFill>
                <a:latin typeface="Symbol"/>
                <a:ea typeface="Symbol"/>
              </a:rPr>
              <a:t>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matrices are also Hermitian, giving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85" name="Picture 45" descr=""/>
          <p:cNvPicPr/>
          <p:nvPr/>
        </p:nvPicPr>
        <p:blipFill>
          <a:blip r:embed="rId12"/>
          <a:stretch/>
        </p:blipFill>
        <p:spPr>
          <a:xfrm>
            <a:off x="1246320" y="4656240"/>
            <a:ext cx="204120" cy="291600"/>
          </a:xfrm>
          <a:prstGeom prst="rect">
            <a:avLst/>
          </a:prstGeom>
          <a:ln>
            <a:noFill/>
          </a:ln>
        </p:spPr>
      </p:pic>
      <p:sp>
        <p:nvSpPr>
          <p:cNvPr id="386" name="CustomShape 14"/>
          <p:cNvSpPr/>
          <p:nvPr/>
        </p:nvSpPr>
        <p:spPr>
          <a:xfrm>
            <a:off x="831600" y="5603760"/>
            <a:ext cx="1308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009999"/>
              </a:buClr>
              <a:buFont typeface="Wingdings" charset="2"/>
              <a:buChar char=""/>
            </a:pPr>
            <a:r>
              <a:rPr b="1" i="1" lang="es-ES" sz="1800" spc="-1" strike="noStrike">
                <a:solidFill>
                  <a:srgbClr val="000000"/>
                </a:solidFill>
                <a:latin typeface="Symbol"/>
                <a:ea typeface="Symbol"/>
              </a:rPr>
              <a:t>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Hence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87" name="CustomShape 15"/>
          <p:cNvSpPr/>
          <p:nvPr/>
        </p:nvSpPr>
        <p:spPr>
          <a:xfrm>
            <a:off x="7010280" y="3860640"/>
            <a:ext cx="216000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333399"/>
                </a:solidFill>
                <a:latin typeface="Arial"/>
                <a:ea typeface="DejaVu Sans"/>
              </a:rPr>
              <a:t>(defines the algebra)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F141369D-DE13-41A4-93CC-1C05DEDFCF20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122832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Pauli-Dirac Representation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390" name="Picture 5" descr=""/>
          <p:cNvPicPr/>
          <p:nvPr/>
        </p:nvPicPr>
        <p:blipFill>
          <a:blip r:embed="rId1"/>
          <a:stretch/>
        </p:blipFill>
        <p:spPr>
          <a:xfrm>
            <a:off x="272880" y="1833480"/>
            <a:ext cx="9361440" cy="1033200"/>
          </a:xfrm>
          <a:prstGeom prst="rect">
            <a:avLst/>
          </a:prstGeom>
          <a:ln>
            <a:noFill/>
          </a:ln>
        </p:spPr>
      </p:pic>
      <p:sp>
        <p:nvSpPr>
          <p:cNvPr id="391" name="CustomShape 3"/>
          <p:cNvSpPr/>
          <p:nvPr/>
        </p:nvSpPr>
        <p:spPr>
          <a:xfrm>
            <a:off x="403920" y="657360"/>
            <a:ext cx="90367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From now on we will use the Pauli-Dirac representation of the gamma matrices: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92" name="Picture 8" descr=""/>
          <p:cNvPicPr/>
          <p:nvPr/>
        </p:nvPicPr>
        <p:blipFill>
          <a:blip r:embed="rId2"/>
          <a:stretch/>
        </p:blipFill>
        <p:spPr>
          <a:xfrm>
            <a:off x="1461960" y="1114560"/>
            <a:ext cx="4117680" cy="555120"/>
          </a:xfrm>
          <a:prstGeom prst="rect">
            <a:avLst/>
          </a:prstGeom>
          <a:ln>
            <a:noFill/>
          </a:ln>
        </p:spPr>
      </p:pic>
      <p:sp>
        <p:nvSpPr>
          <p:cNvPr id="393" name="CustomShape 4"/>
          <p:cNvSpPr/>
          <p:nvPr/>
        </p:nvSpPr>
        <p:spPr>
          <a:xfrm>
            <a:off x="5780160" y="1179360"/>
            <a:ext cx="33746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when written in full are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94" name="Picture 11" descr=""/>
          <p:cNvPicPr/>
          <p:nvPr/>
        </p:nvPicPr>
        <p:blipFill>
          <a:blip r:embed="rId3"/>
          <a:stretch/>
        </p:blipFill>
        <p:spPr>
          <a:xfrm>
            <a:off x="3751200" y="3205080"/>
            <a:ext cx="1141200" cy="321840"/>
          </a:xfrm>
          <a:prstGeom prst="rect">
            <a:avLst/>
          </a:prstGeom>
          <a:ln>
            <a:noFill/>
          </a:ln>
        </p:spPr>
      </p:pic>
      <p:pic>
        <p:nvPicPr>
          <p:cNvPr id="395" name="Picture 13" descr=""/>
          <p:cNvPicPr/>
          <p:nvPr/>
        </p:nvPicPr>
        <p:blipFill>
          <a:blip r:embed="rId4"/>
          <a:stretch/>
        </p:blipFill>
        <p:spPr>
          <a:xfrm>
            <a:off x="5611680" y="3176640"/>
            <a:ext cx="1314360" cy="350280"/>
          </a:xfrm>
          <a:prstGeom prst="rect">
            <a:avLst/>
          </a:prstGeom>
          <a:ln>
            <a:noFill/>
          </a:ln>
        </p:spPr>
      </p:pic>
      <p:sp>
        <p:nvSpPr>
          <p:cNvPr id="396" name="CustomShape 5"/>
          <p:cNvSpPr/>
          <p:nvPr/>
        </p:nvSpPr>
        <p:spPr>
          <a:xfrm>
            <a:off x="4964760" y="3203640"/>
            <a:ext cx="587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97" name="CustomShape 6"/>
          <p:cNvSpPr/>
          <p:nvPr/>
        </p:nvSpPr>
        <p:spPr>
          <a:xfrm>
            <a:off x="413280" y="3203640"/>
            <a:ext cx="33660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Using the gamma matrices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98" name="CustomShape 7"/>
          <p:cNvSpPr/>
          <p:nvPr/>
        </p:nvSpPr>
        <p:spPr>
          <a:xfrm>
            <a:off x="7061040" y="3206880"/>
            <a:ext cx="2111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can be written as: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99" name="Picture 23" descr=""/>
          <p:cNvPicPr/>
          <p:nvPr/>
        </p:nvPicPr>
        <p:blipFill>
          <a:blip r:embed="rId5"/>
          <a:stretch/>
        </p:blipFill>
        <p:spPr>
          <a:xfrm>
            <a:off x="4564080" y="5124600"/>
            <a:ext cx="1109160" cy="320040"/>
          </a:xfrm>
          <a:prstGeom prst="rect">
            <a:avLst/>
          </a:prstGeom>
          <a:ln>
            <a:noFill/>
          </a:ln>
        </p:spPr>
      </p:pic>
      <p:pic>
        <p:nvPicPr>
          <p:cNvPr id="400" name="Picture 26" descr=""/>
          <p:cNvPicPr/>
          <p:nvPr/>
        </p:nvPicPr>
        <p:blipFill>
          <a:blip r:embed="rId6"/>
          <a:stretch/>
        </p:blipFill>
        <p:spPr>
          <a:xfrm>
            <a:off x="3633840" y="3600360"/>
            <a:ext cx="2833200" cy="379080"/>
          </a:xfrm>
          <a:prstGeom prst="rect">
            <a:avLst/>
          </a:prstGeom>
          <a:ln>
            <a:noFill/>
          </a:ln>
        </p:spPr>
      </p:pic>
      <p:pic>
        <p:nvPicPr>
          <p:cNvPr id="401" name="Picture 34" descr=""/>
          <p:cNvPicPr/>
          <p:nvPr/>
        </p:nvPicPr>
        <p:blipFill>
          <a:blip r:embed="rId7"/>
          <a:stretch/>
        </p:blipFill>
        <p:spPr>
          <a:xfrm>
            <a:off x="3800520" y="5807160"/>
            <a:ext cx="1841040" cy="321840"/>
          </a:xfrm>
          <a:prstGeom prst="rect">
            <a:avLst/>
          </a:prstGeom>
          <a:ln>
            <a:noFill/>
          </a:ln>
        </p:spPr>
      </p:pic>
      <p:sp>
        <p:nvSpPr>
          <p:cNvPr id="402" name="CustomShape 8"/>
          <p:cNvSpPr/>
          <p:nvPr/>
        </p:nvSpPr>
        <p:spPr>
          <a:xfrm>
            <a:off x="400320" y="5440320"/>
            <a:ext cx="57571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Finally the expression for the four-vector current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03" name="CustomShape 9"/>
          <p:cNvSpPr/>
          <p:nvPr/>
        </p:nvSpPr>
        <p:spPr>
          <a:xfrm>
            <a:off x="770760" y="6134040"/>
            <a:ext cx="57416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can be simplified by introducing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adjoint spinor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404" name="Group 10"/>
          <p:cNvGrpSpPr/>
          <p:nvPr/>
        </p:nvGrpSpPr>
        <p:grpSpPr>
          <a:xfrm>
            <a:off x="769680" y="3997440"/>
            <a:ext cx="7522920" cy="685080"/>
            <a:chOff x="769680" y="3997440"/>
            <a:chExt cx="7522920" cy="685080"/>
          </a:xfrm>
        </p:grpSpPr>
        <p:sp>
          <p:nvSpPr>
            <p:cNvPr id="405" name="CustomShape 11"/>
            <p:cNvSpPr/>
            <p:nvPr/>
          </p:nvSpPr>
          <p:spPr>
            <a:xfrm>
              <a:off x="769680" y="3997440"/>
              <a:ext cx="7522920" cy="685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  <a:spcBef>
                  <a:spcPts val="337"/>
                </a:spcBef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where       is the </a:t>
              </a:r>
              <a:r>
                <a:rPr b="1" lang="es-ES" sz="1800" spc="-1" strike="noStrike" u="sng">
                  <a:solidFill>
                    <a:srgbClr val="ff0000"/>
                  </a:solidFill>
                  <a:uFillTx/>
                  <a:latin typeface="Arial"/>
                  <a:ea typeface="DejaVu Sans"/>
                </a:rPr>
                <a:t>four-vector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current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.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spcBef>
                  <a:spcPts val="337"/>
                </a:spcBef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(The proof that        is indeed a four vector is given in </a:t>
              </a:r>
              <a:r>
                <a:rPr b="1" lang="es-ES" sz="1800" spc="-1" strike="noStrike">
                  <a:solidFill>
                    <a:srgbClr val="cc00cc"/>
                  </a:solidFill>
                  <a:latin typeface="Arial"/>
                  <a:ea typeface="DejaVu Sans"/>
                </a:rPr>
                <a:t>Appendix V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.)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406" name="Picture 37" descr=""/>
            <p:cNvPicPr/>
            <p:nvPr/>
          </p:nvPicPr>
          <p:blipFill>
            <a:blip r:embed="rId8"/>
            <a:stretch/>
          </p:blipFill>
          <p:spPr>
            <a:xfrm>
              <a:off x="1600200" y="4033800"/>
              <a:ext cx="291600" cy="29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7" name="Picture 38" descr=""/>
            <p:cNvPicPr/>
            <p:nvPr/>
          </p:nvPicPr>
          <p:blipFill>
            <a:blip r:embed="rId9"/>
            <a:stretch/>
          </p:blipFill>
          <p:spPr>
            <a:xfrm>
              <a:off x="2645280" y="4352760"/>
              <a:ext cx="291600" cy="29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08" name="CustomShape 12"/>
          <p:cNvSpPr/>
          <p:nvPr/>
        </p:nvSpPr>
        <p:spPr>
          <a:xfrm>
            <a:off x="399240" y="4754520"/>
            <a:ext cx="77914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terms of the four-vector current the continuity equation becomes 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6E1DBF08-6AD6-46D8-9AB1-083F88EF9EE0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1190160" y="57240"/>
            <a:ext cx="748944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The Adjoint Spinor</a:t>
            </a:r>
            <a:endParaRPr b="0" lang="es-ES" sz="3000" spc="-1" strike="noStrike">
              <a:latin typeface="Arial"/>
            </a:endParaRPr>
          </a:p>
        </p:txBody>
      </p:sp>
      <p:grpSp>
        <p:nvGrpSpPr>
          <p:cNvPr id="411" name="Group 3"/>
          <p:cNvGrpSpPr/>
          <p:nvPr/>
        </p:nvGrpSpPr>
        <p:grpSpPr>
          <a:xfrm>
            <a:off x="4129200" y="1227240"/>
            <a:ext cx="1618920" cy="575640"/>
            <a:chOff x="4129200" y="1227240"/>
            <a:chExt cx="1618920" cy="575640"/>
          </a:xfrm>
        </p:grpSpPr>
        <p:pic>
          <p:nvPicPr>
            <p:cNvPr id="412" name="Picture 5" descr=""/>
            <p:cNvPicPr/>
            <p:nvPr/>
          </p:nvPicPr>
          <p:blipFill>
            <a:blip r:embed="rId1"/>
            <a:stretch/>
          </p:blipFill>
          <p:spPr>
            <a:xfrm>
              <a:off x="4224600" y="1265040"/>
              <a:ext cx="1379160" cy="428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3" name="CustomShape 4"/>
            <p:cNvSpPr/>
            <p:nvPr/>
          </p:nvSpPr>
          <p:spPr>
            <a:xfrm>
              <a:off x="4129200" y="1227240"/>
              <a:ext cx="1618920" cy="57564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4" name="CustomShape 5"/>
          <p:cNvSpPr/>
          <p:nvPr/>
        </p:nvSpPr>
        <p:spPr>
          <a:xfrm>
            <a:off x="459360" y="770040"/>
            <a:ext cx="43506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adjoint spinor is defined as 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415" name="Group 6"/>
          <p:cNvGrpSpPr/>
          <p:nvPr/>
        </p:nvGrpSpPr>
        <p:grpSpPr>
          <a:xfrm>
            <a:off x="1946160" y="2023920"/>
            <a:ext cx="7038720" cy="1591920"/>
            <a:chOff x="1946160" y="2023920"/>
            <a:chExt cx="7038720" cy="1591920"/>
          </a:xfrm>
        </p:grpSpPr>
        <p:pic>
          <p:nvPicPr>
            <p:cNvPr id="416" name="Picture 11" descr=""/>
            <p:cNvPicPr/>
            <p:nvPr/>
          </p:nvPicPr>
          <p:blipFill>
            <a:blip r:embed="rId2"/>
            <a:stretch/>
          </p:blipFill>
          <p:spPr>
            <a:xfrm>
              <a:off x="1946160" y="2023920"/>
              <a:ext cx="7038720" cy="1518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7" name="CustomShape 7"/>
            <p:cNvSpPr/>
            <p:nvPr/>
          </p:nvSpPr>
          <p:spPr>
            <a:xfrm>
              <a:off x="2792160" y="3147840"/>
              <a:ext cx="3744720" cy="46800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8" name="CustomShape 8"/>
          <p:cNvSpPr/>
          <p:nvPr/>
        </p:nvSpPr>
        <p:spPr>
          <a:xfrm>
            <a:off x="662760" y="3716280"/>
            <a:ext cx="82566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 terms the adjoint spinor the four vector current can be written: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419" name="Group 9"/>
          <p:cNvGrpSpPr/>
          <p:nvPr/>
        </p:nvGrpSpPr>
        <p:grpSpPr>
          <a:xfrm>
            <a:off x="3873600" y="4184640"/>
            <a:ext cx="2123640" cy="504360"/>
            <a:chOff x="3873600" y="4184640"/>
            <a:chExt cx="2123640" cy="504360"/>
          </a:xfrm>
        </p:grpSpPr>
        <p:pic>
          <p:nvPicPr>
            <p:cNvPr id="420" name="Picture 14" descr=""/>
            <p:cNvPicPr/>
            <p:nvPr/>
          </p:nvPicPr>
          <p:blipFill>
            <a:blip r:embed="rId3"/>
            <a:stretch/>
          </p:blipFill>
          <p:spPr>
            <a:xfrm>
              <a:off x="3926520" y="4244400"/>
              <a:ext cx="1972080" cy="387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21" name="CustomShape 10"/>
            <p:cNvSpPr/>
            <p:nvPr/>
          </p:nvSpPr>
          <p:spPr>
            <a:xfrm>
              <a:off x="3873600" y="4184640"/>
              <a:ext cx="2123640" cy="50436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2" name="CustomShape 11"/>
          <p:cNvSpPr/>
          <p:nvPr/>
        </p:nvSpPr>
        <p:spPr>
          <a:xfrm>
            <a:off x="829800" y="4838760"/>
            <a:ext cx="833688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We will use this expression in deriving the Feynman rules for the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Lorentz invariant matrix element for the fundamental interactions.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23" name="CustomShape 12"/>
          <p:cNvSpPr/>
          <p:nvPr/>
        </p:nvSpPr>
        <p:spPr>
          <a:xfrm>
            <a:off x="593280" y="5732640"/>
            <a:ext cx="885672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That’s enough notation, start to investigate the free particle solutions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of the Dirac equation...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24" name="CustomShape 13"/>
          <p:cNvSpPr/>
          <p:nvPr/>
        </p:nvSpPr>
        <p:spPr>
          <a:xfrm>
            <a:off x="1153800" y="2374920"/>
            <a:ext cx="5324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i.e.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ABBC4B55-04D3-4484-9428-FB560E10A558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285560" y="3924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Non-Relativistic QM (Revision)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722160" y="1046160"/>
            <a:ext cx="180720" cy="3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4"/>
          <p:cNvSpPr/>
          <p:nvPr/>
        </p:nvSpPr>
        <p:spPr>
          <a:xfrm>
            <a:off x="432720" y="1262160"/>
            <a:ext cx="5790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Take as the starting point non-relativistic energy: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9" name="Picture 7" descr=""/>
          <p:cNvPicPr/>
          <p:nvPr/>
        </p:nvPicPr>
        <p:blipFill>
          <a:blip r:embed="rId1"/>
          <a:stretch/>
        </p:blipFill>
        <p:spPr>
          <a:xfrm>
            <a:off x="3498840" y="1581120"/>
            <a:ext cx="2390400" cy="623520"/>
          </a:xfrm>
          <a:prstGeom prst="rect">
            <a:avLst/>
          </a:prstGeom>
          <a:ln>
            <a:noFill/>
          </a:ln>
        </p:spPr>
      </p:pic>
      <p:sp>
        <p:nvSpPr>
          <p:cNvPr id="90" name="CustomShape 5"/>
          <p:cNvSpPr/>
          <p:nvPr/>
        </p:nvSpPr>
        <p:spPr>
          <a:xfrm>
            <a:off x="427680" y="2185920"/>
            <a:ext cx="65221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QM we identify the energy and momentum operators: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1" name="Picture 11" descr=""/>
          <p:cNvPicPr/>
          <p:nvPr/>
        </p:nvPicPr>
        <p:blipFill>
          <a:blip r:embed="rId2"/>
          <a:stretch/>
        </p:blipFill>
        <p:spPr>
          <a:xfrm>
            <a:off x="3338640" y="2530440"/>
            <a:ext cx="2334600" cy="610920"/>
          </a:xfrm>
          <a:prstGeom prst="rect">
            <a:avLst/>
          </a:prstGeom>
          <a:ln>
            <a:noFill/>
          </a:ln>
        </p:spPr>
      </p:pic>
      <p:sp>
        <p:nvSpPr>
          <p:cNvPr id="92" name="CustomShape 6"/>
          <p:cNvSpPr/>
          <p:nvPr/>
        </p:nvSpPr>
        <p:spPr>
          <a:xfrm>
            <a:off x="591840" y="3103560"/>
            <a:ext cx="8960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gives the time dependent Schr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Arial"/>
              </a:rPr>
              <a:t>ödinger equation </a:t>
            </a:r>
            <a:r>
              <a:rPr b="1" lang="es-ES" sz="1800" spc="-1" strike="noStrike">
                <a:solidFill>
                  <a:srgbClr val="009999"/>
                </a:solidFill>
                <a:latin typeface="Arial"/>
                <a:ea typeface="Arial"/>
              </a:rPr>
              <a:t>(take V=0 for simplicity) 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3" name="Picture 14" descr=""/>
          <p:cNvPicPr/>
          <p:nvPr/>
        </p:nvPicPr>
        <p:blipFill>
          <a:blip r:embed="rId3"/>
          <a:stretch/>
        </p:blipFill>
        <p:spPr>
          <a:xfrm>
            <a:off x="3430440" y="3457440"/>
            <a:ext cx="1990440" cy="617400"/>
          </a:xfrm>
          <a:prstGeom prst="rect">
            <a:avLst/>
          </a:prstGeom>
          <a:ln>
            <a:noFill/>
          </a:ln>
        </p:spPr>
      </p:pic>
      <p:sp>
        <p:nvSpPr>
          <p:cNvPr id="94" name="CustomShape 7"/>
          <p:cNvSpPr/>
          <p:nvPr/>
        </p:nvSpPr>
        <p:spPr>
          <a:xfrm>
            <a:off x="427320" y="4689360"/>
            <a:ext cx="80722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SE is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first order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in the time derivatives and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second order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in spatial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derivatives – and is manifestly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not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Lorentz invariant.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423720" y="5313240"/>
            <a:ext cx="80218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what follows we will use probability density/current extensively. For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non-relativistic case these are derived as follows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6" name="Picture 19" descr=""/>
          <p:cNvPicPr/>
          <p:nvPr/>
        </p:nvPicPr>
        <p:blipFill>
          <a:blip r:embed="rId4"/>
          <a:stretch/>
        </p:blipFill>
        <p:spPr>
          <a:xfrm>
            <a:off x="3584520" y="5918040"/>
            <a:ext cx="2376360" cy="601560"/>
          </a:xfrm>
          <a:prstGeom prst="rect">
            <a:avLst/>
          </a:prstGeom>
          <a:ln>
            <a:noFill/>
          </a:ln>
        </p:spPr>
      </p:pic>
      <p:sp>
        <p:nvSpPr>
          <p:cNvPr id="97" name="CustomShape 9"/>
          <p:cNvSpPr/>
          <p:nvPr/>
        </p:nvSpPr>
        <p:spPr>
          <a:xfrm>
            <a:off x="8971560" y="3565440"/>
            <a:ext cx="6620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(S1)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1027440" y="6026040"/>
            <a:ext cx="7610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(S1)*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1857240" y="6170760"/>
            <a:ext cx="323640" cy="178920"/>
          </a:xfrm>
          <a:custGeom>
            <a:avLst/>
            <a:gdLst/>
            <a:ahLst/>
            <a:rect l="l" t="t" r="r" b="b"/>
            <a:pathLst>
              <a:path w="902" h="500">
                <a:moveTo>
                  <a:pt x="0" y="124"/>
                </a:moveTo>
                <a:lnTo>
                  <a:pt x="675" y="124"/>
                </a:lnTo>
                <a:lnTo>
                  <a:pt x="675" y="0"/>
                </a:lnTo>
                <a:lnTo>
                  <a:pt x="901" y="249"/>
                </a:lnTo>
                <a:lnTo>
                  <a:pt x="675" y="499"/>
                </a:lnTo>
                <a:lnTo>
                  <a:pt x="675" y="374"/>
                </a:lnTo>
                <a:lnTo>
                  <a:pt x="0" y="374"/>
                </a:lnTo>
                <a:lnTo>
                  <a:pt x="0" y="124"/>
                </a:lnTo>
              </a:path>
            </a:pathLst>
          </a:custGeom>
          <a:solidFill>
            <a:srgbClr val="ff0000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2"/>
          <p:cNvSpPr/>
          <p:nvPr/>
        </p:nvSpPr>
        <p:spPr>
          <a:xfrm>
            <a:off x="8971560" y="6054840"/>
            <a:ext cx="6620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(S2)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712080" y="4202280"/>
            <a:ext cx="30805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with plane wave solutions: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2" name="Picture 27" descr=""/>
          <p:cNvPicPr/>
          <p:nvPr/>
        </p:nvPicPr>
        <p:blipFill>
          <a:blip r:embed="rId5"/>
          <a:stretch/>
        </p:blipFill>
        <p:spPr>
          <a:xfrm>
            <a:off x="7362720" y="3981600"/>
            <a:ext cx="1488960" cy="291600"/>
          </a:xfrm>
          <a:prstGeom prst="rect">
            <a:avLst/>
          </a:prstGeom>
          <a:ln>
            <a:noFill/>
          </a:ln>
        </p:spPr>
      </p:pic>
      <p:pic>
        <p:nvPicPr>
          <p:cNvPr id="103" name="Picture 29" descr=""/>
          <p:cNvPicPr/>
          <p:nvPr/>
        </p:nvPicPr>
        <p:blipFill>
          <a:blip r:embed="rId6"/>
          <a:stretch/>
        </p:blipFill>
        <p:spPr>
          <a:xfrm>
            <a:off x="7591320" y="4286160"/>
            <a:ext cx="1225440" cy="437760"/>
          </a:xfrm>
          <a:prstGeom prst="rect">
            <a:avLst/>
          </a:prstGeom>
          <a:ln>
            <a:noFill/>
          </a:ln>
        </p:spPr>
      </p:pic>
      <p:sp>
        <p:nvSpPr>
          <p:cNvPr id="104" name="CustomShape 14"/>
          <p:cNvSpPr/>
          <p:nvPr/>
        </p:nvSpPr>
        <p:spPr>
          <a:xfrm>
            <a:off x="6260760" y="4227480"/>
            <a:ext cx="76572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333399"/>
                </a:solidFill>
                <a:latin typeface="Arial"/>
                <a:ea typeface="DejaVu Sans"/>
              </a:rPr>
              <a:t>where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05" name="CustomShape 15"/>
          <p:cNvSpPr/>
          <p:nvPr/>
        </p:nvSpPr>
        <p:spPr>
          <a:xfrm>
            <a:off x="7196040" y="4033800"/>
            <a:ext cx="107640" cy="684000"/>
          </a:xfrm>
          <a:custGeom>
            <a:avLst/>
            <a:gdLst/>
            <a:ahLst/>
            <a:rect l="l" t="t" r="r" b="b"/>
            <a:pathLst>
              <a:path w="302" h="1903">
                <a:moveTo>
                  <a:pt x="301" y="0"/>
                </a:moveTo>
                <a:cubicBezTo>
                  <a:pt x="225" y="0"/>
                  <a:pt x="150" y="79"/>
                  <a:pt x="150" y="158"/>
                </a:cubicBezTo>
                <a:lnTo>
                  <a:pt x="150" y="792"/>
                </a:lnTo>
                <a:cubicBezTo>
                  <a:pt x="150" y="871"/>
                  <a:pt x="75" y="951"/>
                  <a:pt x="0" y="951"/>
                </a:cubicBezTo>
                <a:cubicBezTo>
                  <a:pt x="75" y="951"/>
                  <a:pt x="150" y="1030"/>
                  <a:pt x="150" y="1109"/>
                </a:cubicBezTo>
                <a:lnTo>
                  <a:pt x="150" y="1743"/>
                </a:lnTo>
                <a:cubicBezTo>
                  <a:pt x="150" y="1822"/>
                  <a:pt x="225" y="1902"/>
                  <a:pt x="301" y="1902"/>
                </a:cubicBezTo>
              </a:path>
            </a:pathLst>
          </a:custGeom>
          <a:noFill/>
          <a:ln w="2232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6"/>
          <p:cNvSpPr/>
          <p:nvPr/>
        </p:nvSpPr>
        <p:spPr>
          <a:xfrm>
            <a:off x="417600" y="592200"/>
            <a:ext cx="905040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particle physics need a relativistic formulation of quantum mechanics. But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first take a few moments to review the non-relativistic formulation QM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7" name="Picture 33" descr=""/>
          <p:cNvPicPr/>
          <p:nvPr/>
        </p:nvPicPr>
        <p:blipFill>
          <a:blip r:embed="rId7"/>
          <a:stretch/>
        </p:blipFill>
        <p:spPr>
          <a:xfrm>
            <a:off x="3981600" y="4194000"/>
            <a:ext cx="1779120" cy="35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8ACD3597-1CBB-4441-9A2A-18A4392E294C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1184040" y="57240"/>
            <a:ext cx="748944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Dirac Equation: Free Particle at Rest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377640" y="735120"/>
            <a:ext cx="70189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Look for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free particle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solutions to the Dirac equation of form: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428" name="Group 4"/>
          <p:cNvGrpSpPr/>
          <p:nvPr/>
        </p:nvGrpSpPr>
        <p:grpSpPr>
          <a:xfrm>
            <a:off x="3583080" y="1101600"/>
            <a:ext cx="2590200" cy="431640"/>
            <a:chOff x="3583080" y="1101600"/>
            <a:chExt cx="2590200" cy="431640"/>
          </a:xfrm>
        </p:grpSpPr>
        <p:pic>
          <p:nvPicPr>
            <p:cNvPr id="429" name="Picture 5" descr=""/>
            <p:cNvPicPr/>
            <p:nvPr/>
          </p:nvPicPr>
          <p:blipFill>
            <a:blip r:embed="rId1"/>
            <a:stretch/>
          </p:blipFill>
          <p:spPr>
            <a:xfrm>
              <a:off x="3655800" y="1138320"/>
              <a:ext cx="2421720" cy="379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0" name="CustomShape 5"/>
            <p:cNvSpPr/>
            <p:nvPr/>
          </p:nvSpPr>
          <p:spPr>
            <a:xfrm>
              <a:off x="3583080" y="1101600"/>
              <a:ext cx="2590200" cy="43164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1" name="CustomShape 6"/>
          <p:cNvSpPr/>
          <p:nvPr/>
        </p:nvSpPr>
        <p:spPr>
          <a:xfrm>
            <a:off x="624240" y="1598760"/>
            <a:ext cx="873000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where               , which is a constant four-component spinor which must satisfy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Dirac equation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32" name="Picture 9" descr=""/>
          <p:cNvPicPr/>
          <p:nvPr/>
        </p:nvPicPr>
        <p:blipFill>
          <a:blip r:embed="rId2"/>
          <a:stretch/>
        </p:blipFill>
        <p:spPr>
          <a:xfrm>
            <a:off x="1460520" y="1650960"/>
            <a:ext cx="817200" cy="320400"/>
          </a:xfrm>
          <a:prstGeom prst="rect">
            <a:avLst/>
          </a:prstGeom>
          <a:ln>
            <a:noFill/>
          </a:ln>
        </p:spPr>
      </p:pic>
      <p:pic>
        <p:nvPicPr>
          <p:cNvPr id="433" name="Picture 10" descr=""/>
          <p:cNvPicPr/>
          <p:nvPr/>
        </p:nvPicPr>
        <p:blipFill>
          <a:blip r:embed="rId3"/>
          <a:stretch/>
        </p:blipFill>
        <p:spPr>
          <a:xfrm>
            <a:off x="3622680" y="2135160"/>
            <a:ext cx="2409480" cy="356760"/>
          </a:xfrm>
          <a:prstGeom prst="rect">
            <a:avLst/>
          </a:prstGeom>
          <a:ln>
            <a:noFill/>
          </a:ln>
        </p:spPr>
      </p:pic>
      <p:pic>
        <p:nvPicPr>
          <p:cNvPr id="434" name="Picture 19" descr=""/>
          <p:cNvPicPr/>
          <p:nvPr/>
        </p:nvPicPr>
        <p:blipFill>
          <a:blip r:embed="rId4"/>
          <a:stretch/>
        </p:blipFill>
        <p:spPr>
          <a:xfrm>
            <a:off x="3116160" y="3870360"/>
            <a:ext cx="4381200" cy="350280"/>
          </a:xfrm>
          <a:prstGeom prst="rect">
            <a:avLst/>
          </a:prstGeom>
          <a:ln>
            <a:noFill/>
          </a:ln>
        </p:spPr>
      </p:pic>
      <p:sp>
        <p:nvSpPr>
          <p:cNvPr id="435" name="CustomShape 7"/>
          <p:cNvSpPr/>
          <p:nvPr/>
        </p:nvSpPr>
        <p:spPr>
          <a:xfrm>
            <a:off x="431640" y="5197320"/>
            <a:ext cx="28231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a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particle at rest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36" name="Picture 23" descr=""/>
          <p:cNvPicPr/>
          <p:nvPr/>
        </p:nvPicPr>
        <p:blipFill>
          <a:blip r:embed="rId5"/>
          <a:stretch/>
        </p:blipFill>
        <p:spPr>
          <a:xfrm>
            <a:off x="3189240" y="5265720"/>
            <a:ext cx="701280" cy="291600"/>
          </a:xfrm>
          <a:prstGeom prst="rect">
            <a:avLst/>
          </a:prstGeom>
          <a:ln>
            <a:noFill/>
          </a:ln>
        </p:spPr>
      </p:pic>
      <p:sp>
        <p:nvSpPr>
          <p:cNvPr id="437" name="CustomShape 8"/>
          <p:cNvSpPr/>
          <p:nvPr/>
        </p:nvSpPr>
        <p:spPr>
          <a:xfrm>
            <a:off x="411480" y="2565360"/>
            <a:ext cx="60498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Consider the derivatives of the free particle solution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38" name="Picture 28" descr=""/>
          <p:cNvPicPr/>
          <p:nvPr/>
        </p:nvPicPr>
        <p:blipFill>
          <a:blip r:embed="rId6"/>
          <a:stretch/>
        </p:blipFill>
        <p:spPr>
          <a:xfrm>
            <a:off x="2505240" y="2892600"/>
            <a:ext cx="5446080" cy="620280"/>
          </a:xfrm>
          <a:prstGeom prst="rect">
            <a:avLst/>
          </a:prstGeom>
          <a:ln>
            <a:noFill/>
          </a:ln>
        </p:spPr>
      </p:pic>
      <p:sp>
        <p:nvSpPr>
          <p:cNvPr id="439" name="CustomShape 9"/>
          <p:cNvSpPr/>
          <p:nvPr/>
        </p:nvSpPr>
        <p:spPr>
          <a:xfrm>
            <a:off x="675360" y="3500280"/>
            <a:ext cx="5418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substituting these into the Dirac equation gives: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40" name="CustomShape 10"/>
          <p:cNvSpPr/>
          <p:nvPr/>
        </p:nvSpPr>
        <p:spPr>
          <a:xfrm>
            <a:off x="1079640" y="736560"/>
            <a:ext cx="18036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11"/>
          <p:cNvSpPr/>
          <p:nvPr/>
        </p:nvSpPr>
        <p:spPr>
          <a:xfrm>
            <a:off x="438840" y="4834080"/>
            <a:ext cx="8582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This is the Dirac equation in “momentum” – note it contains no derivatives.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442" name="Group 12"/>
          <p:cNvGrpSpPr/>
          <p:nvPr/>
        </p:nvGrpSpPr>
        <p:grpSpPr>
          <a:xfrm>
            <a:off x="754560" y="4329000"/>
            <a:ext cx="8346600" cy="431280"/>
            <a:chOff x="754560" y="4329000"/>
            <a:chExt cx="8346600" cy="431280"/>
          </a:xfrm>
        </p:grpSpPr>
        <p:grpSp>
          <p:nvGrpSpPr>
            <p:cNvPr id="443" name="Group 13"/>
            <p:cNvGrpSpPr/>
            <p:nvPr/>
          </p:nvGrpSpPr>
          <p:grpSpPr>
            <a:xfrm>
              <a:off x="3619440" y="4329000"/>
              <a:ext cx="2196720" cy="431280"/>
              <a:chOff x="3619440" y="4329000"/>
              <a:chExt cx="2196720" cy="431280"/>
            </a:xfrm>
          </p:grpSpPr>
          <p:pic>
            <p:nvPicPr>
              <p:cNvPr id="444" name="Picture 20" descr=""/>
              <p:cNvPicPr/>
              <p:nvPr/>
            </p:nvPicPr>
            <p:blipFill>
              <a:blip r:embed="rId7"/>
              <a:stretch/>
            </p:blipFill>
            <p:spPr>
              <a:xfrm>
                <a:off x="3692520" y="4405320"/>
                <a:ext cx="2015640" cy="320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45" name="CustomShape 14"/>
              <p:cNvSpPr/>
              <p:nvPr/>
            </p:nvSpPr>
            <p:spPr>
              <a:xfrm>
                <a:off x="3619440" y="4329000"/>
                <a:ext cx="2196720" cy="431280"/>
              </a:xfrm>
              <a:prstGeom prst="rect">
                <a:avLst/>
              </a:pr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6" name="CustomShape 15"/>
            <p:cNvSpPr/>
            <p:nvPr/>
          </p:nvSpPr>
          <p:spPr>
            <a:xfrm>
              <a:off x="754560" y="4354560"/>
              <a:ext cx="25074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which can be written: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447" name="CustomShape 16"/>
            <p:cNvSpPr/>
            <p:nvPr/>
          </p:nvSpPr>
          <p:spPr>
            <a:xfrm>
              <a:off x="8282160" y="4360680"/>
              <a:ext cx="81900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cc00cc"/>
                  </a:solidFill>
                  <a:latin typeface="Arial"/>
                  <a:ea typeface="DejaVu Sans"/>
                </a:rPr>
                <a:t>(D10)</a:t>
              </a:r>
              <a:endParaRPr b="0" lang="es-ES" sz="2000" spc="-1" strike="noStrike">
                <a:latin typeface="Arial"/>
              </a:endParaRPr>
            </a:p>
          </p:txBody>
        </p:sp>
      </p:grpSp>
      <p:sp>
        <p:nvSpPr>
          <p:cNvPr id="448" name="CustomShape 17"/>
          <p:cNvSpPr/>
          <p:nvPr/>
        </p:nvSpPr>
        <p:spPr>
          <a:xfrm>
            <a:off x="890280" y="6058080"/>
            <a:ext cx="12564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eq. (D10)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49" name="CustomShape 18"/>
          <p:cNvSpPr/>
          <p:nvPr/>
        </p:nvSpPr>
        <p:spPr>
          <a:xfrm>
            <a:off x="2289240" y="6200640"/>
            <a:ext cx="433080" cy="147240"/>
          </a:xfrm>
          <a:custGeom>
            <a:avLst/>
            <a:gdLst/>
            <a:ahLst/>
            <a:rect l="l" t="t" r="r" b="b"/>
            <a:pathLst>
              <a:path w="1206" h="412">
                <a:moveTo>
                  <a:pt x="0" y="102"/>
                </a:moveTo>
                <a:lnTo>
                  <a:pt x="903" y="102"/>
                </a:lnTo>
                <a:lnTo>
                  <a:pt x="903" y="0"/>
                </a:lnTo>
                <a:lnTo>
                  <a:pt x="1205" y="205"/>
                </a:lnTo>
                <a:lnTo>
                  <a:pt x="903" y="411"/>
                </a:lnTo>
                <a:lnTo>
                  <a:pt x="903" y="308"/>
                </a:lnTo>
                <a:lnTo>
                  <a:pt x="0" y="308"/>
                </a:lnTo>
                <a:lnTo>
                  <a:pt x="0" y="102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Picture 39" descr=""/>
          <p:cNvPicPr/>
          <p:nvPr/>
        </p:nvPicPr>
        <p:blipFill>
          <a:blip r:embed="rId8"/>
          <a:stretch/>
        </p:blipFill>
        <p:spPr>
          <a:xfrm>
            <a:off x="3924360" y="5697360"/>
            <a:ext cx="1985400" cy="350640"/>
          </a:xfrm>
          <a:prstGeom prst="rect">
            <a:avLst/>
          </a:prstGeom>
          <a:ln>
            <a:noFill/>
          </a:ln>
        </p:spPr>
      </p:pic>
      <p:sp>
        <p:nvSpPr>
          <p:cNvPr id="451" name="CustomShape 19"/>
          <p:cNvSpPr/>
          <p:nvPr/>
        </p:nvSpPr>
        <p:spPr>
          <a:xfrm>
            <a:off x="3081240" y="5661000"/>
            <a:ext cx="6328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452" name="Picture 42" descr=""/>
          <p:cNvPicPr/>
          <p:nvPr/>
        </p:nvPicPr>
        <p:blipFill>
          <a:blip r:embed="rId9"/>
          <a:stretch/>
        </p:blipFill>
        <p:spPr>
          <a:xfrm>
            <a:off x="4043520" y="6129360"/>
            <a:ext cx="1809360" cy="32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84AF9FFA-32EB-4B51-8C20-29BB7EC90112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0" y="496800"/>
            <a:ext cx="99057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Picture 2" descr=""/>
          <p:cNvPicPr/>
          <p:nvPr/>
        </p:nvPicPr>
        <p:blipFill>
          <a:blip r:embed="rId1"/>
          <a:stretch/>
        </p:blipFill>
        <p:spPr>
          <a:xfrm>
            <a:off x="2865600" y="212760"/>
            <a:ext cx="3923640" cy="1049040"/>
          </a:xfrm>
          <a:prstGeom prst="rect">
            <a:avLst/>
          </a:prstGeom>
          <a:ln>
            <a:noFill/>
          </a:ln>
        </p:spPr>
      </p:pic>
      <p:sp>
        <p:nvSpPr>
          <p:cNvPr id="456" name="CustomShape 3"/>
          <p:cNvSpPr/>
          <p:nvPr/>
        </p:nvSpPr>
        <p:spPr>
          <a:xfrm>
            <a:off x="271440" y="1268280"/>
            <a:ext cx="52693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This equation has four orthogonal solutions: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57" name="CustomShape 4"/>
          <p:cNvSpPr/>
          <p:nvPr/>
        </p:nvSpPr>
        <p:spPr>
          <a:xfrm>
            <a:off x="2154960" y="2841480"/>
            <a:ext cx="10047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E = m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58" name="CustomShape 5"/>
          <p:cNvSpPr/>
          <p:nvPr/>
        </p:nvSpPr>
        <p:spPr>
          <a:xfrm>
            <a:off x="6546960" y="2852640"/>
            <a:ext cx="11235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E = -m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59" name="Picture 8" descr=""/>
          <p:cNvPicPr/>
          <p:nvPr/>
        </p:nvPicPr>
        <p:blipFill>
          <a:blip r:embed="rId2"/>
          <a:stretch/>
        </p:blipFill>
        <p:spPr>
          <a:xfrm>
            <a:off x="241200" y="4049640"/>
            <a:ext cx="9464400" cy="1109520"/>
          </a:xfrm>
          <a:prstGeom prst="rect">
            <a:avLst/>
          </a:prstGeom>
          <a:ln>
            <a:noFill/>
          </a:ln>
        </p:spPr>
      </p:pic>
      <p:sp>
        <p:nvSpPr>
          <p:cNvPr id="460" name="CustomShape 6"/>
          <p:cNvSpPr/>
          <p:nvPr/>
        </p:nvSpPr>
        <p:spPr>
          <a:xfrm rot="16200000">
            <a:off x="2702520" y="3455280"/>
            <a:ext cx="179280" cy="3600000"/>
          </a:xfrm>
          <a:custGeom>
            <a:avLst/>
            <a:gdLst/>
            <a:ahLst/>
            <a:rect l="l" t="t" r="r" b="b"/>
            <a:pathLst>
              <a:path w="501" h="10003">
                <a:moveTo>
                  <a:pt x="500" y="0"/>
                </a:moveTo>
                <a:cubicBezTo>
                  <a:pt x="375" y="0"/>
                  <a:pt x="250" y="416"/>
                  <a:pt x="250" y="833"/>
                </a:cubicBezTo>
                <a:lnTo>
                  <a:pt x="250" y="4167"/>
                </a:lnTo>
                <a:cubicBezTo>
                  <a:pt x="250" y="4584"/>
                  <a:pt x="125" y="5001"/>
                  <a:pt x="0" y="5001"/>
                </a:cubicBezTo>
                <a:cubicBezTo>
                  <a:pt x="125" y="5001"/>
                  <a:pt x="250" y="5417"/>
                  <a:pt x="250" y="5834"/>
                </a:cubicBezTo>
                <a:lnTo>
                  <a:pt x="250" y="9168"/>
                </a:lnTo>
                <a:cubicBezTo>
                  <a:pt x="250" y="9585"/>
                  <a:pt x="375" y="10002"/>
                  <a:pt x="500" y="10002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7"/>
          <p:cNvSpPr/>
          <p:nvPr/>
        </p:nvSpPr>
        <p:spPr>
          <a:xfrm>
            <a:off x="1371600" y="5389560"/>
            <a:ext cx="28785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Two spin states with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E&gt;0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62" name="CustomShape 8"/>
          <p:cNvSpPr/>
          <p:nvPr/>
        </p:nvSpPr>
        <p:spPr>
          <a:xfrm>
            <a:off x="8288640" y="584280"/>
            <a:ext cx="8060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(D11)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3" name="CustomShape 9"/>
          <p:cNvSpPr/>
          <p:nvPr/>
        </p:nvSpPr>
        <p:spPr>
          <a:xfrm>
            <a:off x="581040" y="2852640"/>
            <a:ext cx="8762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(D11)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4" name="CustomShape 10"/>
          <p:cNvSpPr/>
          <p:nvPr/>
        </p:nvSpPr>
        <p:spPr>
          <a:xfrm>
            <a:off x="1424160" y="2962440"/>
            <a:ext cx="361440" cy="215280"/>
          </a:xfrm>
          <a:custGeom>
            <a:avLst/>
            <a:gdLst/>
            <a:ahLst/>
            <a:rect l="l" t="t" r="r" b="b"/>
            <a:pathLst>
              <a:path w="1007" h="601">
                <a:moveTo>
                  <a:pt x="0" y="150"/>
                </a:moveTo>
                <a:lnTo>
                  <a:pt x="754" y="150"/>
                </a:lnTo>
                <a:lnTo>
                  <a:pt x="754" y="0"/>
                </a:lnTo>
                <a:lnTo>
                  <a:pt x="1006" y="300"/>
                </a:lnTo>
                <a:lnTo>
                  <a:pt x="754" y="600"/>
                </a:lnTo>
                <a:lnTo>
                  <a:pt x="754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cc00cc"/>
          </a:solidFill>
          <a:ln w="22320">
            <a:solidFill>
              <a:srgbClr val="cc00cc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1"/>
          <p:cNvSpPr/>
          <p:nvPr/>
        </p:nvSpPr>
        <p:spPr>
          <a:xfrm>
            <a:off x="5102280" y="2889360"/>
            <a:ext cx="8762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(D11)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466" name="CustomShape 12"/>
          <p:cNvSpPr/>
          <p:nvPr/>
        </p:nvSpPr>
        <p:spPr>
          <a:xfrm>
            <a:off x="5945040" y="2997360"/>
            <a:ext cx="360000" cy="215280"/>
          </a:xfrm>
          <a:custGeom>
            <a:avLst/>
            <a:gdLst/>
            <a:ahLst/>
            <a:rect l="l" t="t" r="r" b="b"/>
            <a:pathLst>
              <a:path w="1003" h="601">
                <a:moveTo>
                  <a:pt x="0" y="150"/>
                </a:moveTo>
                <a:lnTo>
                  <a:pt x="751" y="150"/>
                </a:lnTo>
                <a:lnTo>
                  <a:pt x="751" y="0"/>
                </a:lnTo>
                <a:lnTo>
                  <a:pt x="1002" y="300"/>
                </a:lnTo>
                <a:lnTo>
                  <a:pt x="751" y="600"/>
                </a:lnTo>
                <a:lnTo>
                  <a:pt x="751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cc00cc"/>
          </a:solidFill>
          <a:ln w="22320">
            <a:solidFill>
              <a:srgbClr val="cc00cc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67" name="Picture 9" descr=""/>
          <p:cNvPicPr/>
          <p:nvPr/>
        </p:nvPicPr>
        <p:blipFill>
          <a:blip r:embed="rId3"/>
          <a:stretch/>
        </p:blipFill>
        <p:spPr>
          <a:xfrm>
            <a:off x="4659480" y="3701880"/>
            <a:ext cx="1985400" cy="350640"/>
          </a:xfrm>
          <a:prstGeom prst="rect">
            <a:avLst/>
          </a:prstGeom>
          <a:ln>
            <a:noFill/>
          </a:ln>
        </p:spPr>
      </p:pic>
      <p:sp>
        <p:nvSpPr>
          <p:cNvPr id="468" name="CustomShape 13"/>
          <p:cNvSpPr/>
          <p:nvPr/>
        </p:nvSpPr>
        <p:spPr>
          <a:xfrm>
            <a:off x="278280" y="3692520"/>
            <a:ext cx="43887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Including the time dependence from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69" name="CustomShape 14"/>
          <p:cNvSpPr/>
          <p:nvPr/>
        </p:nvSpPr>
        <p:spPr>
          <a:xfrm>
            <a:off x="6672600" y="3691080"/>
            <a:ext cx="7639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70" name="CustomShape 15"/>
          <p:cNvSpPr/>
          <p:nvPr/>
        </p:nvSpPr>
        <p:spPr>
          <a:xfrm>
            <a:off x="5943600" y="5389560"/>
            <a:ext cx="28785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Two spin states with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E&lt;0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71" name="CustomShape 16"/>
          <p:cNvSpPr/>
          <p:nvPr/>
        </p:nvSpPr>
        <p:spPr>
          <a:xfrm>
            <a:off x="1163160" y="5877000"/>
            <a:ext cx="78267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008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QM mechanics can’t just discard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E&lt;0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solutions as unphysical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as we require a complete set of states  - i.e. 4 SOLUTIONS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72" name="CustomShape 17"/>
          <p:cNvSpPr/>
          <p:nvPr/>
        </p:nvSpPr>
        <p:spPr>
          <a:xfrm>
            <a:off x="3333600" y="5877000"/>
            <a:ext cx="91260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8"/>
          <p:cNvSpPr/>
          <p:nvPr/>
        </p:nvSpPr>
        <p:spPr>
          <a:xfrm>
            <a:off x="1531800" y="765000"/>
            <a:ext cx="398160" cy="179280"/>
          </a:xfrm>
          <a:custGeom>
            <a:avLst/>
            <a:gdLst/>
            <a:ahLst/>
            <a:rect l="l" t="t" r="r" b="b"/>
            <a:pathLst>
              <a:path w="1109" h="501">
                <a:moveTo>
                  <a:pt x="0" y="125"/>
                </a:moveTo>
                <a:lnTo>
                  <a:pt x="831" y="125"/>
                </a:lnTo>
                <a:lnTo>
                  <a:pt x="831" y="0"/>
                </a:lnTo>
                <a:lnTo>
                  <a:pt x="1108" y="250"/>
                </a:lnTo>
                <a:lnTo>
                  <a:pt x="831" y="500"/>
                </a:lnTo>
                <a:lnTo>
                  <a:pt x="831" y="375"/>
                </a:lnTo>
                <a:lnTo>
                  <a:pt x="0" y="375"/>
                </a:lnTo>
                <a:lnTo>
                  <a:pt x="0" y="125"/>
                </a:lnTo>
              </a:path>
            </a:pathLst>
          </a:custGeom>
          <a:solidFill>
            <a:srgbClr val="ff0000"/>
          </a:solidFill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9"/>
          <p:cNvSpPr/>
          <p:nvPr/>
        </p:nvSpPr>
        <p:spPr>
          <a:xfrm>
            <a:off x="621000" y="3392640"/>
            <a:ext cx="48628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still have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NEGATIVE ENERGY SOLUTIONS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75" name="Picture 28" descr=""/>
          <p:cNvPicPr/>
          <p:nvPr/>
        </p:nvPicPr>
        <p:blipFill>
          <a:blip r:embed="rId4"/>
          <a:stretch/>
        </p:blipFill>
        <p:spPr>
          <a:xfrm>
            <a:off x="758880" y="1592280"/>
            <a:ext cx="8297280" cy="1061640"/>
          </a:xfrm>
          <a:prstGeom prst="rect">
            <a:avLst/>
          </a:prstGeom>
          <a:ln>
            <a:noFill/>
          </a:ln>
        </p:spPr>
      </p:pic>
      <p:sp>
        <p:nvSpPr>
          <p:cNvPr id="476" name="CustomShape 20"/>
          <p:cNvSpPr/>
          <p:nvPr/>
        </p:nvSpPr>
        <p:spPr>
          <a:xfrm rot="16200000">
            <a:off x="2594520" y="710640"/>
            <a:ext cx="215640" cy="3995280"/>
          </a:xfrm>
          <a:custGeom>
            <a:avLst/>
            <a:gdLst/>
            <a:ahLst/>
            <a:rect l="l" t="t" r="r" b="b"/>
            <a:pathLst>
              <a:path w="602" h="11100">
                <a:moveTo>
                  <a:pt x="601" y="0"/>
                </a:moveTo>
                <a:cubicBezTo>
                  <a:pt x="450" y="0"/>
                  <a:pt x="300" y="462"/>
                  <a:pt x="300" y="924"/>
                </a:cubicBezTo>
                <a:lnTo>
                  <a:pt x="300" y="4625"/>
                </a:lnTo>
                <a:cubicBezTo>
                  <a:pt x="300" y="5087"/>
                  <a:pt x="150" y="5549"/>
                  <a:pt x="0" y="5549"/>
                </a:cubicBezTo>
                <a:cubicBezTo>
                  <a:pt x="150" y="5549"/>
                  <a:pt x="300" y="6012"/>
                  <a:pt x="300" y="6474"/>
                </a:cubicBezTo>
                <a:lnTo>
                  <a:pt x="300" y="10174"/>
                </a:lnTo>
                <a:cubicBezTo>
                  <a:pt x="300" y="10637"/>
                  <a:pt x="450" y="11099"/>
                  <a:pt x="601" y="11099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1"/>
          <p:cNvSpPr/>
          <p:nvPr/>
        </p:nvSpPr>
        <p:spPr>
          <a:xfrm rot="16200000">
            <a:off x="7023600" y="710640"/>
            <a:ext cx="215640" cy="3995280"/>
          </a:xfrm>
          <a:custGeom>
            <a:avLst/>
            <a:gdLst/>
            <a:ahLst/>
            <a:rect l="l" t="t" r="r" b="b"/>
            <a:pathLst>
              <a:path w="602" h="11100">
                <a:moveTo>
                  <a:pt x="601" y="0"/>
                </a:moveTo>
                <a:cubicBezTo>
                  <a:pt x="450" y="0"/>
                  <a:pt x="300" y="462"/>
                  <a:pt x="300" y="924"/>
                </a:cubicBezTo>
                <a:lnTo>
                  <a:pt x="300" y="4625"/>
                </a:lnTo>
                <a:cubicBezTo>
                  <a:pt x="300" y="5087"/>
                  <a:pt x="150" y="5549"/>
                  <a:pt x="0" y="5549"/>
                </a:cubicBezTo>
                <a:cubicBezTo>
                  <a:pt x="150" y="5549"/>
                  <a:pt x="300" y="6012"/>
                  <a:pt x="300" y="6474"/>
                </a:cubicBezTo>
                <a:lnTo>
                  <a:pt x="300" y="10174"/>
                </a:lnTo>
                <a:cubicBezTo>
                  <a:pt x="300" y="10637"/>
                  <a:pt x="450" y="11099"/>
                  <a:pt x="601" y="11099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2"/>
          <p:cNvSpPr/>
          <p:nvPr/>
        </p:nvSpPr>
        <p:spPr>
          <a:xfrm rot="16200000">
            <a:off x="7347600" y="3455280"/>
            <a:ext cx="179280" cy="3600000"/>
          </a:xfrm>
          <a:custGeom>
            <a:avLst/>
            <a:gdLst/>
            <a:ahLst/>
            <a:rect l="l" t="t" r="r" b="b"/>
            <a:pathLst>
              <a:path w="501" h="10003">
                <a:moveTo>
                  <a:pt x="500" y="0"/>
                </a:moveTo>
                <a:cubicBezTo>
                  <a:pt x="375" y="0"/>
                  <a:pt x="250" y="416"/>
                  <a:pt x="250" y="833"/>
                </a:cubicBezTo>
                <a:lnTo>
                  <a:pt x="250" y="4167"/>
                </a:lnTo>
                <a:cubicBezTo>
                  <a:pt x="250" y="4584"/>
                  <a:pt x="125" y="5001"/>
                  <a:pt x="0" y="5001"/>
                </a:cubicBezTo>
                <a:cubicBezTo>
                  <a:pt x="125" y="5001"/>
                  <a:pt x="250" y="5417"/>
                  <a:pt x="250" y="5834"/>
                </a:cubicBezTo>
                <a:lnTo>
                  <a:pt x="250" y="9168"/>
                </a:lnTo>
                <a:cubicBezTo>
                  <a:pt x="250" y="9585"/>
                  <a:pt x="375" y="10002"/>
                  <a:pt x="500" y="10002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3"/>
          <p:cNvSpPr/>
          <p:nvPr/>
        </p:nvSpPr>
        <p:spPr>
          <a:xfrm>
            <a:off x="7975800" y="3357720"/>
            <a:ext cx="1515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9999"/>
                </a:solidFill>
                <a:latin typeface="Arial"/>
                <a:ea typeface="DejaVu Sans"/>
              </a:rPr>
              <a:t>(Question 6)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92F7465A-273F-4F08-9A1C-C8EE7B4B7CD8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866520" y="55080"/>
            <a:ext cx="817200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Dirac Equation: Plane Wave Solutions</a:t>
            </a:r>
            <a:endParaRPr b="0" lang="es-ES" sz="3200" spc="-1" strike="noStrike">
              <a:latin typeface="Arial"/>
            </a:endParaRPr>
          </a:p>
        </p:txBody>
      </p:sp>
      <p:grpSp>
        <p:nvGrpSpPr>
          <p:cNvPr id="482" name="Group 3"/>
          <p:cNvGrpSpPr/>
          <p:nvPr/>
        </p:nvGrpSpPr>
        <p:grpSpPr>
          <a:xfrm>
            <a:off x="340560" y="620640"/>
            <a:ext cx="8069400" cy="405720"/>
            <a:chOff x="340560" y="620640"/>
            <a:chExt cx="8069400" cy="405720"/>
          </a:xfrm>
        </p:grpSpPr>
        <p:sp>
          <p:nvSpPr>
            <p:cNvPr id="483" name="CustomShape 4"/>
            <p:cNvSpPr/>
            <p:nvPr/>
          </p:nvSpPr>
          <p:spPr>
            <a:xfrm>
              <a:off x="340560" y="658440"/>
              <a:ext cx="54828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Now aim to find general plane wave solutions: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484" name="Picture 34" descr=""/>
            <p:cNvPicPr/>
            <p:nvPr/>
          </p:nvPicPr>
          <p:blipFill>
            <a:blip r:embed="rId1"/>
            <a:stretch/>
          </p:blipFill>
          <p:spPr>
            <a:xfrm>
              <a:off x="5986080" y="620640"/>
              <a:ext cx="2423880" cy="3790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85" name="Picture 39" descr=""/>
          <p:cNvPicPr/>
          <p:nvPr/>
        </p:nvPicPr>
        <p:blipFill>
          <a:blip r:embed="rId2"/>
          <a:stretch/>
        </p:blipFill>
        <p:spPr>
          <a:xfrm>
            <a:off x="4305240" y="1052640"/>
            <a:ext cx="2016000" cy="320040"/>
          </a:xfrm>
          <a:prstGeom prst="rect">
            <a:avLst/>
          </a:prstGeom>
          <a:ln>
            <a:noFill/>
          </a:ln>
        </p:spPr>
      </p:pic>
      <p:sp>
        <p:nvSpPr>
          <p:cNvPr id="486" name="CustomShape 5"/>
          <p:cNvSpPr/>
          <p:nvPr/>
        </p:nvSpPr>
        <p:spPr>
          <a:xfrm>
            <a:off x="348120" y="1015920"/>
            <a:ext cx="38491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Start from Dirac equation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(D10)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2973240" y="5157720"/>
            <a:ext cx="287280" cy="180720"/>
          </a:xfrm>
          <a:custGeom>
            <a:avLst/>
            <a:gdLst/>
            <a:ahLst/>
            <a:rect l="l" t="t" r="r" b="b"/>
            <a:pathLst>
              <a:path w="801" h="505">
                <a:moveTo>
                  <a:pt x="0" y="126"/>
                </a:moveTo>
                <a:lnTo>
                  <a:pt x="600" y="126"/>
                </a:lnTo>
                <a:lnTo>
                  <a:pt x="600" y="0"/>
                </a:lnTo>
                <a:lnTo>
                  <a:pt x="800" y="252"/>
                </a:lnTo>
                <a:lnTo>
                  <a:pt x="600" y="504"/>
                </a:lnTo>
                <a:lnTo>
                  <a:pt x="600" y="378"/>
                </a:lnTo>
                <a:lnTo>
                  <a:pt x="0" y="378"/>
                </a:lnTo>
                <a:lnTo>
                  <a:pt x="0" y="12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8" name="Picture 84" descr=""/>
          <p:cNvPicPr/>
          <p:nvPr/>
        </p:nvPicPr>
        <p:blipFill>
          <a:blip r:embed="rId3"/>
          <a:stretch/>
        </p:blipFill>
        <p:spPr>
          <a:xfrm>
            <a:off x="4160880" y="5734080"/>
            <a:ext cx="3007800" cy="758520"/>
          </a:xfrm>
          <a:prstGeom prst="rect">
            <a:avLst/>
          </a:prstGeom>
          <a:ln>
            <a:noFill/>
          </a:ln>
        </p:spPr>
      </p:pic>
      <p:sp>
        <p:nvSpPr>
          <p:cNvPr id="489" name="CustomShape 7"/>
          <p:cNvSpPr/>
          <p:nvPr/>
        </p:nvSpPr>
        <p:spPr>
          <a:xfrm>
            <a:off x="7365960" y="5661000"/>
            <a:ext cx="178920" cy="864720"/>
          </a:xfrm>
          <a:custGeom>
            <a:avLst/>
            <a:gdLst/>
            <a:ahLst/>
            <a:rect l="l" t="t" r="r" b="b"/>
            <a:pathLst>
              <a:path w="500" h="2405">
                <a:moveTo>
                  <a:pt x="0" y="0"/>
                </a:moveTo>
                <a:cubicBezTo>
                  <a:pt x="124" y="0"/>
                  <a:pt x="249" y="100"/>
                  <a:pt x="249" y="200"/>
                </a:cubicBezTo>
                <a:lnTo>
                  <a:pt x="249" y="1001"/>
                </a:lnTo>
                <a:cubicBezTo>
                  <a:pt x="249" y="1101"/>
                  <a:pt x="374" y="1202"/>
                  <a:pt x="499" y="1202"/>
                </a:cubicBezTo>
                <a:cubicBezTo>
                  <a:pt x="374" y="1202"/>
                  <a:pt x="249" y="1302"/>
                  <a:pt x="249" y="1402"/>
                </a:cubicBezTo>
                <a:lnTo>
                  <a:pt x="249" y="2203"/>
                </a:lnTo>
                <a:cubicBezTo>
                  <a:pt x="249" y="2303"/>
                  <a:pt x="124" y="2404"/>
                  <a:pt x="0" y="2404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Picture 88" descr=""/>
          <p:cNvPicPr/>
          <p:nvPr/>
        </p:nvPicPr>
        <p:blipFill>
          <a:blip r:embed="rId4"/>
          <a:stretch/>
        </p:blipFill>
        <p:spPr>
          <a:xfrm>
            <a:off x="596880" y="5124600"/>
            <a:ext cx="2015640" cy="320040"/>
          </a:xfrm>
          <a:prstGeom prst="rect">
            <a:avLst/>
          </a:prstGeom>
          <a:ln>
            <a:noFill/>
          </a:ln>
        </p:spPr>
      </p:pic>
      <p:sp>
        <p:nvSpPr>
          <p:cNvPr id="491" name="CustomShape 8"/>
          <p:cNvSpPr/>
          <p:nvPr/>
        </p:nvSpPr>
        <p:spPr>
          <a:xfrm>
            <a:off x="812880" y="1449360"/>
            <a:ext cx="1044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 use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492" name="Picture 42" descr=""/>
          <p:cNvPicPr/>
          <p:nvPr/>
        </p:nvPicPr>
        <p:blipFill>
          <a:blip r:embed="rId5"/>
          <a:stretch/>
        </p:blipFill>
        <p:spPr>
          <a:xfrm>
            <a:off x="1832040" y="1467000"/>
            <a:ext cx="6335280" cy="1942560"/>
          </a:xfrm>
          <a:prstGeom prst="rect">
            <a:avLst/>
          </a:prstGeom>
          <a:ln>
            <a:noFill/>
          </a:ln>
        </p:spPr>
      </p:pic>
      <p:sp>
        <p:nvSpPr>
          <p:cNvPr id="493" name="CustomShape 9"/>
          <p:cNvSpPr/>
          <p:nvPr/>
        </p:nvSpPr>
        <p:spPr>
          <a:xfrm>
            <a:off x="570600" y="3448080"/>
            <a:ext cx="50223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Note in the above equation the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4x4 matrix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is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written in terms of four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2x2 sub-matrices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494" name="Group 10"/>
          <p:cNvGrpSpPr/>
          <p:nvPr/>
        </p:nvGrpSpPr>
        <p:grpSpPr>
          <a:xfrm>
            <a:off x="7113600" y="3483000"/>
            <a:ext cx="1475280" cy="899640"/>
            <a:chOff x="7113600" y="3483000"/>
            <a:chExt cx="1475280" cy="899640"/>
          </a:xfrm>
        </p:grpSpPr>
        <p:sp>
          <p:nvSpPr>
            <p:cNvPr id="495" name="CustomShape 11"/>
            <p:cNvSpPr/>
            <p:nvPr/>
          </p:nvSpPr>
          <p:spPr>
            <a:xfrm>
              <a:off x="7113600" y="3483000"/>
              <a:ext cx="36000" cy="899640"/>
            </a:xfrm>
            <a:custGeom>
              <a:avLst/>
              <a:gdLst/>
              <a:ahLst/>
              <a:rect l="l" t="t" r="r" b="b"/>
              <a:pathLst>
                <a:path w="103" h="2502">
                  <a:moveTo>
                    <a:pt x="102" y="0"/>
                  </a:moveTo>
                  <a:cubicBezTo>
                    <a:pt x="51" y="0"/>
                    <a:pt x="0" y="104"/>
                    <a:pt x="0" y="208"/>
                  </a:cubicBezTo>
                  <a:lnTo>
                    <a:pt x="0" y="2292"/>
                  </a:lnTo>
                  <a:cubicBezTo>
                    <a:pt x="0" y="2396"/>
                    <a:pt x="51" y="2501"/>
                    <a:pt x="102" y="2501"/>
                  </a:cubicBezTo>
                </a:path>
              </a:pathLst>
            </a:custGeom>
            <a:noFill/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12"/>
            <p:cNvSpPr/>
            <p:nvPr/>
          </p:nvSpPr>
          <p:spPr>
            <a:xfrm>
              <a:off x="8085960" y="3483000"/>
              <a:ext cx="34560" cy="899640"/>
            </a:xfrm>
            <a:custGeom>
              <a:avLst/>
              <a:gdLst/>
              <a:ahLst/>
              <a:rect l="l" t="t" r="r" b="b"/>
              <a:pathLst>
                <a:path w="99" h="2502">
                  <a:moveTo>
                    <a:pt x="0" y="0"/>
                  </a:moveTo>
                  <a:cubicBezTo>
                    <a:pt x="49" y="0"/>
                    <a:pt x="98" y="104"/>
                    <a:pt x="98" y="208"/>
                  </a:cubicBezTo>
                  <a:lnTo>
                    <a:pt x="98" y="2292"/>
                  </a:lnTo>
                  <a:cubicBezTo>
                    <a:pt x="98" y="2396"/>
                    <a:pt x="49" y="2501"/>
                    <a:pt x="0" y="2501"/>
                  </a:cubicBezTo>
                </a:path>
              </a:pathLst>
            </a:custGeom>
            <a:noFill/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Line 13"/>
            <p:cNvSpPr/>
            <p:nvPr/>
          </p:nvSpPr>
          <p:spPr>
            <a:xfrm>
              <a:off x="7149960" y="3915000"/>
              <a:ext cx="936720" cy="360"/>
            </a:xfrm>
            <a:prstGeom prst="line">
              <a:avLst/>
            </a:prstGeom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Line 14"/>
            <p:cNvSpPr/>
            <p:nvPr/>
          </p:nvSpPr>
          <p:spPr>
            <a:xfrm flipV="1">
              <a:off x="7618320" y="3519360"/>
              <a:ext cx="360" cy="826920"/>
            </a:xfrm>
            <a:prstGeom prst="line">
              <a:avLst/>
            </a:prstGeom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9" name="Group 15"/>
            <p:cNvGrpSpPr/>
            <p:nvPr/>
          </p:nvGrpSpPr>
          <p:grpSpPr>
            <a:xfrm>
              <a:off x="7184880" y="3519720"/>
              <a:ext cx="359640" cy="323280"/>
              <a:chOff x="7184880" y="3519720"/>
              <a:chExt cx="359640" cy="323280"/>
            </a:xfrm>
          </p:grpSpPr>
          <p:sp>
            <p:nvSpPr>
              <p:cNvPr id="500" name="CustomShape 16"/>
              <p:cNvSpPr/>
              <p:nvPr/>
            </p:nvSpPr>
            <p:spPr>
              <a:xfrm>
                <a:off x="7184880" y="3519720"/>
                <a:ext cx="29880" cy="323280"/>
              </a:xfrm>
              <a:custGeom>
                <a:avLst/>
                <a:gdLst/>
                <a:ahLst/>
                <a:rect l="l" t="t" r="r" b="b"/>
                <a:pathLst>
                  <a:path w="85" h="901">
                    <a:moveTo>
                      <a:pt x="84" y="0"/>
                    </a:moveTo>
                    <a:cubicBezTo>
                      <a:pt x="42" y="0"/>
                      <a:pt x="0" y="37"/>
                      <a:pt x="0" y="75"/>
                    </a:cubicBezTo>
                    <a:lnTo>
                      <a:pt x="0" y="825"/>
                    </a:lnTo>
                    <a:cubicBezTo>
                      <a:pt x="0" y="862"/>
                      <a:pt x="42" y="900"/>
                      <a:pt x="84" y="900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" name="CustomShape 17"/>
              <p:cNvSpPr/>
              <p:nvPr/>
            </p:nvSpPr>
            <p:spPr>
              <a:xfrm>
                <a:off x="7516080" y="3519720"/>
                <a:ext cx="28440" cy="323280"/>
              </a:xfrm>
              <a:custGeom>
                <a:avLst/>
                <a:gdLst/>
                <a:ahLst/>
                <a:rect l="l" t="t" r="r" b="b"/>
                <a:pathLst>
                  <a:path w="82" h="901">
                    <a:moveTo>
                      <a:pt x="0" y="0"/>
                    </a:moveTo>
                    <a:cubicBezTo>
                      <a:pt x="41" y="0"/>
                      <a:pt x="81" y="37"/>
                      <a:pt x="81" y="75"/>
                    </a:cubicBezTo>
                    <a:lnTo>
                      <a:pt x="81" y="825"/>
                    </a:lnTo>
                    <a:cubicBezTo>
                      <a:pt x="81" y="862"/>
                      <a:pt x="41" y="900"/>
                      <a:pt x="0" y="900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" name="Line 18"/>
              <p:cNvSpPr/>
              <p:nvPr/>
            </p:nvSpPr>
            <p:spPr>
              <a:xfrm>
                <a:off x="7214760" y="3680640"/>
                <a:ext cx="300600" cy="3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" name="Line 19"/>
              <p:cNvSpPr/>
              <p:nvPr/>
            </p:nvSpPr>
            <p:spPr>
              <a:xfrm flipV="1">
                <a:off x="7365240" y="3520440"/>
                <a:ext cx="360" cy="32220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4" name="CustomShape 20"/>
            <p:cNvSpPr/>
            <p:nvPr/>
          </p:nvSpPr>
          <p:spPr>
            <a:xfrm>
              <a:off x="8339040" y="3519720"/>
              <a:ext cx="29880" cy="323280"/>
            </a:xfrm>
            <a:custGeom>
              <a:avLst/>
              <a:gdLst/>
              <a:ahLst/>
              <a:rect l="l" t="t" r="r" b="b"/>
              <a:pathLst>
                <a:path w="85" h="901">
                  <a:moveTo>
                    <a:pt x="84" y="0"/>
                  </a:moveTo>
                  <a:cubicBezTo>
                    <a:pt x="42" y="0"/>
                    <a:pt x="0" y="37"/>
                    <a:pt x="0" y="75"/>
                  </a:cubicBezTo>
                  <a:lnTo>
                    <a:pt x="0" y="825"/>
                  </a:lnTo>
                  <a:cubicBezTo>
                    <a:pt x="0" y="862"/>
                    <a:pt x="42" y="900"/>
                    <a:pt x="84" y="900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21"/>
            <p:cNvSpPr/>
            <p:nvPr/>
          </p:nvSpPr>
          <p:spPr>
            <a:xfrm>
              <a:off x="8021520" y="3519720"/>
              <a:ext cx="28440" cy="323280"/>
            </a:xfrm>
            <a:custGeom>
              <a:avLst/>
              <a:gdLst/>
              <a:ahLst/>
              <a:rect l="l" t="t" r="r" b="b"/>
              <a:pathLst>
                <a:path w="82" h="901">
                  <a:moveTo>
                    <a:pt x="0" y="0"/>
                  </a:moveTo>
                  <a:cubicBezTo>
                    <a:pt x="41" y="0"/>
                    <a:pt x="81" y="37"/>
                    <a:pt x="81" y="75"/>
                  </a:cubicBezTo>
                  <a:lnTo>
                    <a:pt x="81" y="825"/>
                  </a:lnTo>
                  <a:cubicBezTo>
                    <a:pt x="81" y="862"/>
                    <a:pt x="41" y="900"/>
                    <a:pt x="0" y="900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Line 22"/>
            <p:cNvSpPr/>
            <p:nvPr/>
          </p:nvSpPr>
          <p:spPr>
            <a:xfrm>
              <a:off x="7719840" y="3681360"/>
              <a:ext cx="301680" cy="360"/>
            </a:xfrm>
            <a:prstGeom prst="line">
              <a:avLst/>
            </a:prstGeom>
            <a:ln cap="rnd" w="22320">
              <a:solidFill>
                <a:srgbClr val="0000ff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Line 23"/>
            <p:cNvSpPr/>
            <p:nvPr/>
          </p:nvSpPr>
          <p:spPr>
            <a:xfrm flipV="1">
              <a:off x="7870680" y="3520800"/>
              <a:ext cx="360" cy="322200"/>
            </a:xfrm>
            <a:prstGeom prst="line">
              <a:avLst/>
            </a:prstGeom>
            <a:ln cap="rnd" w="22320">
              <a:solidFill>
                <a:srgbClr val="0000ff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08" name="Group 24"/>
            <p:cNvGrpSpPr/>
            <p:nvPr/>
          </p:nvGrpSpPr>
          <p:grpSpPr>
            <a:xfrm>
              <a:off x="7186680" y="3987720"/>
              <a:ext cx="359640" cy="323640"/>
              <a:chOff x="7186680" y="3987720"/>
              <a:chExt cx="359640" cy="323640"/>
            </a:xfrm>
          </p:grpSpPr>
          <p:sp>
            <p:nvSpPr>
              <p:cNvPr id="509" name="CustomShape 25"/>
              <p:cNvSpPr/>
              <p:nvPr/>
            </p:nvSpPr>
            <p:spPr>
              <a:xfrm>
                <a:off x="7186680" y="3987720"/>
                <a:ext cx="29880" cy="323640"/>
              </a:xfrm>
              <a:custGeom>
                <a:avLst/>
                <a:gdLst/>
                <a:ahLst/>
                <a:rect l="l" t="t" r="r" b="b"/>
                <a:pathLst>
                  <a:path w="85" h="902">
                    <a:moveTo>
                      <a:pt x="84" y="0"/>
                    </a:moveTo>
                    <a:cubicBezTo>
                      <a:pt x="42" y="0"/>
                      <a:pt x="0" y="37"/>
                      <a:pt x="0" y="75"/>
                    </a:cubicBezTo>
                    <a:lnTo>
                      <a:pt x="0" y="825"/>
                    </a:lnTo>
                    <a:cubicBezTo>
                      <a:pt x="0" y="863"/>
                      <a:pt x="42" y="901"/>
                      <a:pt x="84" y="901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" name="CustomShape 26"/>
              <p:cNvSpPr/>
              <p:nvPr/>
            </p:nvSpPr>
            <p:spPr>
              <a:xfrm>
                <a:off x="7517880" y="3987720"/>
                <a:ext cx="28440" cy="323640"/>
              </a:xfrm>
              <a:custGeom>
                <a:avLst/>
                <a:gdLst/>
                <a:ahLst/>
                <a:rect l="l" t="t" r="r" b="b"/>
                <a:pathLst>
                  <a:path w="82" h="902">
                    <a:moveTo>
                      <a:pt x="0" y="0"/>
                    </a:moveTo>
                    <a:cubicBezTo>
                      <a:pt x="41" y="0"/>
                      <a:pt x="81" y="37"/>
                      <a:pt x="81" y="75"/>
                    </a:cubicBezTo>
                    <a:lnTo>
                      <a:pt x="81" y="825"/>
                    </a:lnTo>
                    <a:cubicBezTo>
                      <a:pt x="81" y="863"/>
                      <a:pt x="41" y="901"/>
                      <a:pt x="0" y="901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" name="Line 27"/>
              <p:cNvSpPr/>
              <p:nvPr/>
            </p:nvSpPr>
            <p:spPr>
              <a:xfrm>
                <a:off x="7216920" y="4148640"/>
                <a:ext cx="300600" cy="3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" name="Line 28"/>
              <p:cNvSpPr/>
              <p:nvPr/>
            </p:nvSpPr>
            <p:spPr>
              <a:xfrm flipV="1">
                <a:off x="7367040" y="3988800"/>
                <a:ext cx="360" cy="3225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13" name="Group 29"/>
            <p:cNvGrpSpPr/>
            <p:nvPr/>
          </p:nvGrpSpPr>
          <p:grpSpPr>
            <a:xfrm>
              <a:off x="7689960" y="3987720"/>
              <a:ext cx="359640" cy="323640"/>
              <a:chOff x="7689960" y="3987720"/>
              <a:chExt cx="359640" cy="323640"/>
            </a:xfrm>
          </p:grpSpPr>
          <p:sp>
            <p:nvSpPr>
              <p:cNvPr id="514" name="CustomShape 30"/>
              <p:cNvSpPr/>
              <p:nvPr/>
            </p:nvSpPr>
            <p:spPr>
              <a:xfrm>
                <a:off x="7689960" y="3987720"/>
                <a:ext cx="29880" cy="323640"/>
              </a:xfrm>
              <a:custGeom>
                <a:avLst/>
                <a:gdLst/>
                <a:ahLst/>
                <a:rect l="l" t="t" r="r" b="b"/>
                <a:pathLst>
                  <a:path w="85" h="902">
                    <a:moveTo>
                      <a:pt x="84" y="0"/>
                    </a:moveTo>
                    <a:cubicBezTo>
                      <a:pt x="42" y="0"/>
                      <a:pt x="0" y="37"/>
                      <a:pt x="0" y="75"/>
                    </a:cubicBezTo>
                    <a:lnTo>
                      <a:pt x="0" y="825"/>
                    </a:lnTo>
                    <a:cubicBezTo>
                      <a:pt x="0" y="863"/>
                      <a:pt x="42" y="901"/>
                      <a:pt x="84" y="901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5" name="CustomShape 31"/>
              <p:cNvSpPr/>
              <p:nvPr/>
            </p:nvSpPr>
            <p:spPr>
              <a:xfrm>
                <a:off x="8021160" y="3987720"/>
                <a:ext cx="28440" cy="323640"/>
              </a:xfrm>
              <a:custGeom>
                <a:avLst/>
                <a:gdLst/>
                <a:ahLst/>
                <a:rect l="l" t="t" r="r" b="b"/>
                <a:pathLst>
                  <a:path w="82" h="902">
                    <a:moveTo>
                      <a:pt x="0" y="0"/>
                    </a:moveTo>
                    <a:cubicBezTo>
                      <a:pt x="41" y="0"/>
                      <a:pt x="81" y="37"/>
                      <a:pt x="81" y="75"/>
                    </a:cubicBezTo>
                    <a:lnTo>
                      <a:pt x="81" y="825"/>
                    </a:lnTo>
                    <a:cubicBezTo>
                      <a:pt x="81" y="863"/>
                      <a:pt x="41" y="901"/>
                      <a:pt x="0" y="901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6" name="Line 32"/>
              <p:cNvSpPr/>
              <p:nvPr/>
            </p:nvSpPr>
            <p:spPr>
              <a:xfrm>
                <a:off x="7720200" y="4148640"/>
                <a:ext cx="300600" cy="3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7" name="Line 33"/>
              <p:cNvSpPr/>
              <p:nvPr/>
            </p:nvSpPr>
            <p:spPr>
              <a:xfrm flipV="1">
                <a:off x="7870320" y="3988800"/>
                <a:ext cx="360" cy="3225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18" name="CustomShape 34"/>
            <p:cNvSpPr/>
            <p:nvPr/>
          </p:nvSpPr>
          <p:spPr>
            <a:xfrm>
              <a:off x="8265960" y="3483000"/>
              <a:ext cx="36360" cy="899640"/>
            </a:xfrm>
            <a:custGeom>
              <a:avLst/>
              <a:gdLst/>
              <a:ahLst/>
              <a:rect l="l" t="t" r="r" b="b"/>
              <a:pathLst>
                <a:path w="104" h="2502">
                  <a:moveTo>
                    <a:pt x="103" y="0"/>
                  </a:moveTo>
                  <a:cubicBezTo>
                    <a:pt x="51" y="0"/>
                    <a:pt x="0" y="104"/>
                    <a:pt x="0" y="208"/>
                  </a:cubicBezTo>
                  <a:lnTo>
                    <a:pt x="0" y="2292"/>
                  </a:lnTo>
                  <a:cubicBezTo>
                    <a:pt x="0" y="2396"/>
                    <a:pt x="51" y="2501"/>
                    <a:pt x="103" y="2501"/>
                  </a:cubicBezTo>
                </a:path>
              </a:pathLst>
            </a:custGeom>
            <a:noFill/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35"/>
            <p:cNvSpPr/>
            <p:nvPr/>
          </p:nvSpPr>
          <p:spPr>
            <a:xfrm>
              <a:off x="8554320" y="3483000"/>
              <a:ext cx="34560" cy="899640"/>
            </a:xfrm>
            <a:custGeom>
              <a:avLst/>
              <a:gdLst/>
              <a:ahLst/>
              <a:rect l="l" t="t" r="r" b="b"/>
              <a:pathLst>
                <a:path w="99" h="2502">
                  <a:moveTo>
                    <a:pt x="0" y="0"/>
                  </a:moveTo>
                  <a:cubicBezTo>
                    <a:pt x="49" y="0"/>
                    <a:pt x="98" y="104"/>
                    <a:pt x="98" y="208"/>
                  </a:cubicBezTo>
                  <a:lnTo>
                    <a:pt x="98" y="2292"/>
                  </a:lnTo>
                  <a:cubicBezTo>
                    <a:pt x="98" y="2396"/>
                    <a:pt x="49" y="2501"/>
                    <a:pt x="0" y="2501"/>
                  </a:cubicBezTo>
                </a:path>
              </a:pathLst>
            </a:custGeom>
            <a:noFill/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36"/>
            <p:cNvSpPr/>
            <p:nvPr/>
          </p:nvSpPr>
          <p:spPr>
            <a:xfrm>
              <a:off x="7689960" y="3519720"/>
              <a:ext cx="29520" cy="323280"/>
            </a:xfrm>
            <a:custGeom>
              <a:avLst/>
              <a:gdLst/>
              <a:ahLst/>
              <a:rect l="l" t="t" r="r" b="b"/>
              <a:pathLst>
                <a:path w="85" h="901">
                  <a:moveTo>
                    <a:pt x="84" y="0"/>
                  </a:moveTo>
                  <a:cubicBezTo>
                    <a:pt x="42" y="0"/>
                    <a:pt x="0" y="37"/>
                    <a:pt x="0" y="75"/>
                  </a:cubicBezTo>
                  <a:lnTo>
                    <a:pt x="0" y="825"/>
                  </a:lnTo>
                  <a:cubicBezTo>
                    <a:pt x="0" y="862"/>
                    <a:pt x="42" y="900"/>
                    <a:pt x="84" y="900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37"/>
            <p:cNvSpPr/>
            <p:nvPr/>
          </p:nvSpPr>
          <p:spPr>
            <a:xfrm>
              <a:off x="8344080" y="3986280"/>
              <a:ext cx="29520" cy="323640"/>
            </a:xfrm>
            <a:custGeom>
              <a:avLst/>
              <a:gdLst/>
              <a:ahLst/>
              <a:rect l="l" t="t" r="r" b="b"/>
              <a:pathLst>
                <a:path w="85" h="902">
                  <a:moveTo>
                    <a:pt x="84" y="0"/>
                  </a:moveTo>
                  <a:cubicBezTo>
                    <a:pt x="42" y="0"/>
                    <a:pt x="0" y="37"/>
                    <a:pt x="0" y="75"/>
                  </a:cubicBezTo>
                  <a:lnTo>
                    <a:pt x="0" y="825"/>
                  </a:lnTo>
                  <a:cubicBezTo>
                    <a:pt x="0" y="863"/>
                    <a:pt x="42" y="901"/>
                    <a:pt x="84" y="901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38"/>
            <p:cNvSpPr/>
            <p:nvPr/>
          </p:nvSpPr>
          <p:spPr>
            <a:xfrm>
              <a:off x="8489880" y="3517920"/>
              <a:ext cx="28440" cy="323640"/>
            </a:xfrm>
            <a:custGeom>
              <a:avLst/>
              <a:gdLst/>
              <a:ahLst/>
              <a:rect l="l" t="t" r="r" b="b"/>
              <a:pathLst>
                <a:path w="82" h="902">
                  <a:moveTo>
                    <a:pt x="0" y="0"/>
                  </a:moveTo>
                  <a:cubicBezTo>
                    <a:pt x="41" y="0"/>
                    <a:pt x="81" y="37"/>
                    <a:pt x="81" y="75"/>
                  </a:cubicBezTo>
                  <a:lnTo>
                    <a:pt x="81" y="825"/>
                  </a:lnTo>
                  <a:cubicBezTo>
                    <a:pt x="81" y="863"/>
                    <a:pt x="41" y="901"/>
                    <a:pt x="0" y="901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39"/>
            <p:cNvSpPr/>
            <p:nvPr/>
          </p:nvSpPr>
          <p:spPr>
            <a:xfrm>
              <a:off x="8481960" y="3986280"/>
              <a:ext cx="28440" cy="323640"/>
            </a:xfrm>
            <a:custGeom>
              <a:avLst/>
              <a:gdLst/>
              <a:ahLst/>
              <a:rect l="l" t="t" r="r" b="b"/>
              <a:pathLst>
                <a:path w="82" h="902">
                  <a:moveTo>
                    <a:pt x="0" y="0"/>
                  </a:moveTo>
                  <a:cubicBezTo>
                    <a:pt x="41" y="0"/>
                    <a:pt x="81" y="37"/>
                    <a:pt x="81" y="75"/>
                  </a:cubicBezTo>
                  <a:lnTo>
                    <a:pt x="81" y="825"/>
                  </a:lnTo>
                  <a:cubicBezTo>
                    <a:pt x="81" y="863"/>
                    <a:pt x="41" y="901"/>
                    <a:pt x="0" y="901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Line 40"/>
            <p:cNvSpPr/>
            <p:nvPr/>
          </p:nvSpPr>
          <p:spPr>
            <a:xfrm>
              <a:off x="8373960" y="3699000"/>
              <a:ext cx="122400" cy="360"/>
            </a:xfrm>
            <a:prstGeom prst="line">
              <a:avLst/>
            </a:prstGeom>
            <a:ln cap="rnd" w="22320">
              <a:solidFill>
                <a:srgbClr val="0000ff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Line 41"/>
            <p:cNvSpPr/>
            <p:nvPr/>
          </p:nvSpPr>
          <p:spPr>
            <a:xfrm>
              <a:off x="8373960" y="4167360"/>
              <a:ext cx="122400" cy="360"/>
            </a:xfrm>
            <a:prstGeom prst="line">
              <a:avLst/>
            </a:prstGeom>
            <a:ln cap="rnd" w="22320">
              <a:solidFill>
                <a:srgbClr val="0000ff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26" name="CustomShape 42"/>
          <p:cNvSpPr/>
          <p:nvPr/>
        </p:nvSpPr>
        <p:spPr>
          <a:xfrm>
            <a:off x="420120" y="4184640"/>
            <a:ext cx="33933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Writing the four component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spinor as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27" name="Line 43"/>
          <p:cNvSpPr/>
          <p:nvPr/>
        </p:nvSpPr>
        <p:spPr>
          <a:xfrm>
            <a:off x="6118200" y="2933640"/>
            <a:ext cx="1714680" cy="531720"/>
          </a:xfrm>
          <a:prstGeom prst="line">
            <a:avLst/>
          </a:prstGeom>
          <a:ln w="2232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Line 44"/>
          <p:cNvSpPr/>
          <p:nvPr/>
        </p:nvSpPr>
        <p:spPr>
          <a:xfrm flipV="1">
            <a:off x="5240160" y="4184640"/>
            <a:ext cx="3060720" cy="450720"/>
          </a:xfrm>
          <a:prstGeom prst="line">
            <a:avLst/>
          </a:prstGeom>
          <a:ln w="2232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529" name="Picture 93" descr=""/>
          <p:cNvPicPr/>
          <p:nvPr/>
        </p:nvPicPr>
        <p:blipFill>
          <a:blip r:embed="rId6"/>
          <a:stretch/>
        </p:blipFill>
        <p:spPr>
          <a:xfrm>
            <a:off x="4016520" y="4184640"/>
            <a:ext cx="1167840" cy="730080"/>
          </a:xfrm>
          <a:prstGeom prst="rect">
            <a:avLst/>
          </a:prstGeom>
          <a:ln>
            <a:noFill/>
          </a:ln>
        </p:spPr>
      </p:pic>
      <p:pic>
        <p:nvPicPr>
          <p:cNvPr id="530" name="Picture 95" descr=""/>
          <p:cNvPicPr/>
          <p:nvPr/>
        </p:nvPicPr>
        <p:blipFill>
          <a:blip r:embed="rId7"/>
          <a:stretch/>
        </p:blipFill>
        <p:spPr>
          <a:xfrm>
            <a:off x="3544920" y="4894200"/>
            <a:ext cx="4614480" cy="730080"/>
          </a:xfrm>
          <a:prstGeom prst="rect">
            <a:avLst/>
          </a:prstGeom>
          <a:ln>
            <a:noFill/>
          </a:ln>
        </p:spPr>
      </p:pic>
      <p:sp>
        <p:nvSpPr>
          <p:cNvPr id="531" name="CustomShape 45"/>
          <p:cNvSpPr/>
          <p:nvPr/>
        </p:nvSpPr>
        <p:spPr>
          <a:xfrm>
            <a:off x="848520" y="5645160"/>
            <a:ext cx="279864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Giving two coupled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simultaneous equations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532" name="Picture 97" descr=""/>
          <p:cNvPicPr/>
          <p:nvPr/>
        </p:nvPicPr>
        <p:blipFill>
          <a:blip r:embed="rId8"/>
          <a:stretch/>
        </p:blipFill>
        <p:spPr>
          <a:xfrm>
            <a:off x="1353960" y="6284880"/>
            <a:ext cx="758520" cy="204480"/>
          </a:xfrm>
          <a:prstGeom prst="rect">
            <a:avLst/>
          </a:prstGeom>
          <a:ln>
            <a:noFill/>
          </a:ln>
        </p:spPr>
      </p:pic>
      <p:sp>
        <p:nvSpPr>
          <p:cNvPr id="533" name="CustomShape 46"/>
          <p:cNvSpPr/>
          <p:nvPr/>
        </p:nvSpPr>
        <p:spPr>
          <a:xfrm>
            <a:off x="8841600" y="5877000"/>
            <a:ext cx="750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(D12)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534" name="Picture 101" descr=""/>
          <p:cNvPicPr/>
          <p:nvPr/>
        </p:nvPicPr>
        <p:blipFill>
          <a:blip r:embed="rId9"/>
          <a:stretch/>
        </p:blipFill>
        <p:spPr>
          <a:xfrm>
            <a:off x="7400880" y="2941560"/>
            <a:ext cx="2303280" cy="240840"/>
          </a:xfrm>
          <a:prstGeom prst="rect">
            <a:avLst/>
          </a:prstGeom>
          <a:ln>
            <a:noFill/>
          </a:ln>
        </p:spPr>
      </p:pic>
      <p:sp>
        <p:nvSpPr>
          <p:cNvPr id="535" name="CustomShape 47"/>
          <p:cNvSpPr/>
          <p:nvPr/>
        </p:nvSpPr>
        <p:spPr>
          <a:xfrm>
            <a:off x="7241760" y="2700360"/>
            <a:ext cx="574920" cy="30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400" spc="-1" strike="noStrike">
                <a:solidFill>
                  <a:srgbClr val="333399"/>
                </a:solidFill>
                <a:latin typeface="Arial"/>
                <a:ea typeface="DejaVu Sans"/>
              </a:rPr>
              <a:t>Note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536" name="CustomShape 48"/>
          <p:cNvSpPr/>
          <p:nvPr/>
        </p:nvSpPr>
        <p:spPr>
          <a:xfrm>
            <a:off x="7199280" y="2681280"/>
            <a:ext cx="2557080" cy="531360"/>
          </a:xfrm>
          <a:prstGeom prst="rect">
            <a:avLst/>
          </a:prstGeom>
          <a:noFill/>
          <a:ln cap="rnd" w="22320">
            <a:solidFill>
              <a:srgbClr val="ff66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5D60458C-0290-4CEB-8CC3-A35AD662B9DF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0" y="496800"/>
            <a:ext cx="99057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9" name="Picture 4" descr=""/>
          <p:cNvPicPr/>
          <p:nvPr/>
        </p:nvPicPr>
        <p:blipFill>
          <a:blip r:embed="rId1"/>
          <a:stretch/>
        </p:blipFill>
        <p:spPr>
          <a:xfrm>
            <a:off x="2540160" y="189000"/>
            <a:ext cx="5374800" cy="555120"/>
          </a:xfrm>
          <a:prstGeom prst="rect">
            <a:avLst/>
          </a:prstGeom>
          <a:ln>
            <a:noFill/>
          </a:ln>
        </p:spPr>
      </p:pic>
      <p:pic>
        <p:nvPicPr>
          <p:cNvPr id="540" name="Picture 5" descr=""/>
          <p:cNvPicPr/>
          <p:nvPr/>
        </p:nvPicPr>
        <p:blipFill>
          <a:blip r:embed="rId2"/>
          <a:stretch/>
        </p:blipFill>
        <p:spPr>
          <a:xfrm>
            <a:off x="3079800" y="801720"/>
            <a:ext cx="3241440" cy="583920"/>
          </a:xfrm>
          <a:prstGeom prst="rect">
            <a:avLst/>
          </a:prstGeom>
          <a:ln>
            <a:noFill/>
          </a:ln>
        </p:spPr>
      </p:pic>
      <p:pic>
        <p:nvPicPr>
          <p:cNvPr id="541" name="Picture 7" descr=""/>
          <p:cNvPicPr/>
          <p:nvPr/>
        </p:nvPicPr>
        <p:blipFill>
          <a:blip r:embed="rId3"/>
          <a:stretch/>
        </p:blipFill>
        <p:spPr>
          <a:xfrm>
            <a:off x="3584520" y="1482840"/>
            <a:ext cx="2865240" cy="721800"/>
          </a:xfrm>
          <a:prstGeom prst="rect">
            <a:avLst/>
          </a:prstGeom>
          <a:ln>
            <a:noFill/>
          </a:ln>
        </p:spPr>
      </p:pic>
      <p:sp>
        <p:nvSpPr>
          <p:cNvPr id="542" name="CustomShape 3"/>
          <p:cNvSpPr/>
          <p:nvPr/>
        </p:nvSpPr>
        <p:spPr>
          <a:xfrm>
            <a:off x="591480" y="250920"/>
            <a:ext cx="13507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Expanding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43" name="CustomShape 4"/>
          <p:cNvSpPr/>
          <p:nvPr/>
        </p:nvSpPr>
        <p:spPr>
          <a:xfrm>
            <a:off x="451440" y="1454040"/>
            <a:ext cx="14486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Therefore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44" name="CustomShape 5"/>
          <p:cNvSpPr/>
          <p:nvPr/>
        </p:nvSpPr>
        <p:spPr>
          <a:xfrm>
            <a:off x="1930320" y="1454040"/>
            <a:ext cx="750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(D12)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45" name="CustomShape 6"/>
          <p:cNvSpPr/>
          <p:nvPr/>
        </p:nvSpPr>
        <p:spPr>
          <a:xfrm>
            <a:off x="6789600" y="1521000"/>
            <a:ext cx="179280" cy="648720"/>
          </a:xfrm>
          <a:custGeom>
            <a:avLst/>
            <a:gdLst/>
            <a:ahLst/>
            <a:rect l="l" t="t" r="r" b="b"/>
            <a:pathLst>
              <a:path w="501" h="1805">
                <a:moveTo>
                  <a:pt x="0" y="0"/>
                </a:moveTo>
                <a:cubicBezTo>
                  <a:pt x="125" y="0"/>
                  <a:pt x="250" y="75"/>
                  <a:pt x="250" y="150"/>
                </a:cubicBezTo>
                <a:lnTo>
                  <a:pt x="250" y="751"/>
                </a:lnTo>
                <a:cubicBezTo>
                  <a:pt x="250" y="826"/>
                  <a:pt x="375" y="902"/>
                  <a:pt x="500" y="902"/>
                </a:cubicBezTo>
                <a:cubicBezTo>
                  <a:pt x="375" y="902"/>
                  <a:pt x="250" y="977"/>
                  <a:pt x="250" y="1052"/>
                </a:cubicBezTo>
                <a:lnTo>
                  <a:pt x="250" y="1653"/>
                </a:lnTo>
                <a:cubicBezTo>
                  <a:pt x="250" y="1728"/>
                  <a:pt x="125" y="1804"/>
                  <a:pt x="0" y="1804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46" name="Picture 16" descr=""/>
          <p:cNvPicPr/>
          <p:nvPr/>
        </p:nvPicPr>
        <p:blipFill>
          <a:blip r:embed="rId4"/>
          <a:stretch/>
        </p:blipFill>
        <p:spPr>
          <a:xfrm>
            <a:off x="2360520" y="2239920"/>
            <a:ext cx="5544720" cy="653760"/>
          </a:xfrm>
          <a:prstGeom prst="rect">
            <a:avLst/>
          </a:prstGeom>
          <a:ln>
            <a:noFill/>
          </a:ln>
        </p:spPr>
      </p:pic>
      <p:sp>
        <p:nvSpPr>
          <p:cNvPr id="547" name="CustomShape 7"/>
          <p:cNvSpPr/>
          <p:nvPr/>
        </p:nvSpPr>
        <p:spPr>
          <a:xfrm>
            <a:off x="713880" y="2424240"/>
            <a:ext cx="10198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548" name="Picture 36" descr=""/>
          <p:cNvPicPr/>
          <p:nvPr/>
        </p:nvPicPr>
        <p:blipFill>
          <a:blip r:embed="rId5"/>
          <a:stretch/>
        </p:blipFill>
        <p:spPr>
          <a:xfrm>
            <a:off x="2001960" y="3930480"/>
            <a:ext cx="5255640" cy="1355400"/>
          </a:xfrm>
          <a:prstGeom prst="rect">
            <a:avLst/>
          </a:prstGeom>
          <a:ln>
            <a:noFill/>
          </a:ln>
        </p:spPr>
      </p:pic>
      <p:sp>
        <p:nvSpPr>
          <p:cNvPr id="549" name="CustomShape 8"/>
          <p:cNvSpPr/>
          <p:nvPr/>
        </p:nvSpPr>
        <p:spPr>
          <a:xfrm>
            <a:off x="4449600" y="4398840"/>
            <a:ext cx="587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50" name="CustomShape 9"/>
          <p:cNvSpPr/>
          <p:nvPr/>
        </p:nvSpPr>
        <p:spPr>
          <a:xfrm>
            <a:off x="823320" y="4398840"/>
            <a:ext cx="855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giving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51" name="CustomShape 10"/>
          <p:cNvSpPr/>
          <p:nvPr/>
        </p:nvSpPr>
        <p:spPr>
          <a:xfrm>
            <a:off x="7942320" y="4219560"/>
            <a:ext cx="1726920" cy="82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where N is the wave-function normalisation</a:t>
            </a:r>
            <a:endParaRPr b="0" lang="es-ES" sz="1600" spc="-1" strike="noStrike">
              <a:latin typeface="Arial"/>
            </a:endParaRPr>
          </a:p>
        </p:txBody>
      </p:sp>
      <p:grpSp>
        <p:nvGrpSpPr>
          <p:cNvPr id="552" name="Group 11"/>
          <p:cNvGrpSpPr/>
          <p:nvPr/>
        </p:nvGrpSpPr>
        <p:grpSpPr>
          <a:xfrm>
            <a:off x="774000" y="5299200"/>
            <a:ext cx="8145360" cy="398520"/>
            <a:chOff x="774000" y="5299200"/>
            <a:chExt cx="8145360" cy="398520"/>
          </a:xfrm>
        </p:grpSpPr>
        <p:sp>
          <p:nvSpPr>
            <p:cNvPr id="553" name="CustomShape 12"/>
            <p:cNvSpPr/>
            <p:nvPr/>
          </p:nvSpPr>
          <p:spPr>
            <a:xfrm>
              <a:off x="774000" y="5299200"/>
              <a:ext cx="97272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NOTE: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554" name="CustomShape 13"/>
            <p:cNvSpPr/>
            <p:nvPr/>
          </p:nvSpPr>
          <p:spPr>
            <a:xfrm>
              <a:off x="1686240" y="5324400"/>
              <a:ext cx="723312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For             these correspond to the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E&gt;0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particle at rest solutions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555" name="Picture 26" descr=""/>
            <p:cNvPicPr/>
            <p:nvPr/>
          </p:nvPicPr>
          <p:blipFill>
            <a:blip r:embed="rId6"/>
            <a:stretch/>
          </p:blipFill>
          <p:spPr>
            <a:xfrm>
              <a:off x="2214360" y="5375160"/>
              <a:ext cx="646920" cy="269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56" name="Group 14"/>
          <p:cNvGrpSpPr/>
          <p:nvPr/>
        </p:nvGrpSpPr>
        <p:grpSpPr>
          <a:xfrm>
            <a:off x="450720" y="2924280"/>
            <a:ext cx="9011880" cy="367920"/>
            <a:chOff x="450720" y="2924280"/>
            <a:chExt cx="9011880" cy="367920"/>
          </a:xfrm>
        </p:grpSpPr>
        <p:sp>
          <p:nvSpPr>
            <p:cNvPr id="557" name="CustomShape 15"/>
            <p:cNvSpPr/>
            <p:nvPr/>
          </p:nvSpPr>
          <p:spPr>
            <a:xfrm>
              <a:off x="450720" y="2924280"/>
              <a:ext cx="86828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Solutions can be obtained by making the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arbitrary (but simplest)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choices for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558" name="Picture 40" descr=""/>
            <p:cNvPicPr/>
            <p:nvPr/>
          </p:nvPicPr>
          <p:blipFill>
            <a:blip r:embed="rId7"/>
            <a:stretch/>
          </p:blipFill>
          <p:spPr>
            <a:xfrm>
              <a:off x="9199440" y="3030480"/>
              <a:ext cx="263160" cy="2044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59" name="Picture 11" descr=""/>
          <p:cNvPicPr/>
          <p:nvPr/>
        </p:nvPicPr>
        <p:blipFill>
          <a:blip r:embed="rId8"/>
          <a:stretch/>
        </p:blipFill>
        <p:spPr>
          <a:xfrm>
            <a:off x="2612880" y="3268800"/>
            <a:ext cx="1080720" cy="555120"/>
          </a:xfrm>
          <a:prstGeom prst="rect">
            <a:avLst/>
          </a:prstGeom>
          <a:ln>
            <a:noFill/>
          </a:ln>
        </p:spPr>
      </p:pic>
      <p:pic>
        <p:nvPicPr>
          <p:cNvPr id="560" name="Picture 13" descr=""/>
          <p:cNvPicPr/>
          <p:nvPr/>
        </p:nvPicPr>
        <p:blipFill>
          <a:blip r:embed="rId9"/>
          <a:stretch/>
        </p:blipFill>
        <p:spPr>
          <a:xfrm>
            <a:off x="5888160" y="3284640"/>
            <a:ext cx="1080720" cy="555120"/>
          </a:xfrm>
          <a:prstGeom prst="rect">
            <a:avLst/>
          </a:prstGeom>
          <a:ln>
            <a:noFill/>
          </a:ln>
        </p:spPr>
      </p:pic>
      <p:sp>
        <p:nvSpPr>
          <p:cNvPr id="561" name="CustomShape 16"/>
          <p:cNvSpPr/>
          <p:nvPr/>
        </p:nvSpPr>
        <p:spPr>
          <a:xfrm>
            <a:off x="4270320" y="3384720"/>
            <a:ext cx="408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62" name="CustomShape 17"/>
          <p:cNvSpPr/>
          <p:nvPr/>
        </p:nvSpPr>
        <p:spPr>
          <a:xfrm>
            <a:off x="1424880" y="3313080"/>
            <a:ext cx="563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i.e.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563" name="Group 18"/>
          <p:cNvGrpSpPr/>
          <p:nvPr/>
        </p:nvGrpSpPr>
        <p:grpSpPr>
          <a:xfrm>
            <a:off x="419040" y="5661000"/>
            <a:ext cx="9064080" cy="954000"/>
            <a:chOff x="419040" y="5661000"/>
            <a:chExt cx="9064080" cy="954000"/>
          </a:xfrm>
        </p:grpSpPr>
        <p:sp>
          <p:nvSpPr>
            <p:cNvPr id="564" name="CustomShape 19"/>
            <p:cNvSpPr/>
            <p:nvPr/>
          </p:nvSpPr>
          <p:spPr>
            <a:xfrm>
              <a:off x="419040" y="5661000"/>
              <a:ext cx="9064080" cy="954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The choice of         is arbitrary,  but this isn’t an issue since we can express any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other choice as a linear combination. It is </a:t>
              </a:r>
              <a:r>
                <a:rPr b="1" lang="es-ES" sz="1800" spc="-1" strike="noStrike">
                  <a:solidFill>
                    <a:srgbClr val="cc00cc"/>
                  </a:solidFill>
                  <a:latin typeface="Arial"/>
                  <a:ea typeface="DejaVu Sans"/>
                </a:rPr>
                <a:t>analogous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to choosing a basis for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spin which could be eigenfunctions of </a:t>
              </a: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</a:t>
              </a:r>
              <a:r>
                <a:rPr b="1" lang="es-ES" sz="1800" spc="-1" strike="noStrike" baseline="-25000">
                  <a:solidFill>
                    <a:srgbClr val="000000"/>
                  </a:solidFill>
                  <a:latin typeface="Arial"/>
                  <a:ea typeface="DejaVu Sans"/>
                </a:rPr>
                <a:t>x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, </a:t>
              </a: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</a:t>
              </a:r>
              <a:r>
                <a:rPr b="1" lang="es-ES" sz="1800" spc="-1" strike="noStrike" baseline="-25000">
                  <a:solidFill>
                    <a:srgbClr val="000000"/>
                  </a:solidFill>
                  <a:latin typeface="Arial"/>
                  <a:ea typeface="DejaVu Sans"/>
                </a:rPr>
                <a:t>y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or </a:t>
              </a: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S</a:t>
              </a:r>
              <a:r>
                <a:rPr b="1" lang="es-ES" sz="1800" spc="-1" strike="noStrike" baseline="-25000">
                  <a:solidFill>
                    <a:srgbClr val="000000"/>
                  </a:solidFill>
                  <a:latin typeface="Arial"/>
                  <a:ea typeface="DejaVu Sans"/>
                </a:rPr>
                <a:t>z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565" name="Picture 51" descr=""/>
            <p:cNvPicPr/>
            <p:nvPr/>
          </p:nvPicPr>
          <p:blipFill>
            <a:blip r:embed="rId10"/>
            <a:stretch/>
          </p:blipFill>
          <p:spPr>
            <a:xfrm>
              <a:off x="2349360" y="5769000"/>
              <a:ext cx="263160" cy="2044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8C6BCB21-25B7-4846-9347-19D15DD7F772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0" y="496800"/>
            <a:ext cx="99057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8" name="Picture 27" descr=""/>
          <p:cNvPicPr/>
          <p:nvPr/>
        </p:nvPicPr>
        <p:blipFill>
          <a:blip r:embed="rId1"/>
          <a:stretch/>
        </p:blipFill>
        <p:spPr>
          <a:xfrm>
            <a:off x="812880" y="1233360"/>
            <a:ext cx="8470440" cy="1287360"/>
          </a:xfrm>
          <a:prstGeom prst="rect">
            <a:avLst/>
          </a:prstGeom>
          <a:ln>
            <a:noFill/>
          </a:ln>
        </p:spPr>
      </p:pic>
      <p:sp>
        <p:nvSpPr>
          <p:cNvPr id="569" name="CustomShape 3"/>
          <p:cNvSpPr/>
          <p:nvPr/>
        </p:nvSpPr>
        <p:spPr>
          <a:xfrm>
            <a:off x="382680" y="307800"/>
            <a:ext cx="17892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0" name="Picture 13" descr=""/>
          <p:cNvPicPr/>
          <p:nvPr/>
        </p:nvPicPr>
        <p:blipFill>
          <a:blip r:embed="rId2"/>
          <a:stretch/>
        </p:blipFill>
        <p:spPr>
          <a:xfrm>
            <a:off x="2308320" y="189000"/>
            <a:ext cx="1080720" cy="555120"/>
          </a:xfrm>
          <a:prstGeom prst="rect">
            <a:avLst/>
          </a:prstGeom>
          <a:ln>
            <a:noFill/>
          </a:ln>
        </p:spPr>
      </p:pic>
      <p:pic>
        <p:nvPicPr>
          <p:cNvPr id="571" name="Picture 14" descr=""/>
          <p:cNvPicPr/>
          <p:nvPr/>
        </p:nvPicPr>
        <p:blipFill>
          <a:blip r:embed="rId3"/>
          <a:stretch/>
        </p:blipFill>
        <p:spPr>
          <a:xfrm>
            <a:off x="4124160" y="209520"/>
            <a:ext cx="1080720" cy="555120"/>
          </a:xfrm>
          <a:prstGeom prst="rect">
            <a:avLst/>
          </a:prstGeom>
          <a:ln>
            <a:noFill/>
          </a:ln>
        </p:spPr>
      </p:pic>
      <p:sp>
        <p:nvSpPr>
          <p:cNvPr id="572" name="CustomShape 4"/>
          <p:cNvSpPr/>
          <p:nvPr/>
        </p:nvSpPr>
        <p:spPr>
          <a:xfrm>
            <a:off x="571320" y="290520"/>
            <a:ext cx="17179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Repeating for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3475080" y="322200"/>
            <a:ext cx="587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>
            <a:off x="5310720" y="297000"/>
            <a:ext cx="31719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gives the solutions  </a:t>
            </a:r>
            <a:r>
              <a:rPr b="1" i="1" lang="es-ES" sz="2000" spc="-1" strike="noStrike">
                <a:solidFill>
                  <a:srgbClr val="333399"/>
                </a:solidFill>
                <a:latin typeface="Palatino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and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75" name="CustomShape 7"/>
          <p:cNvSpPr/>
          <p:nvPr/>
        </p:nvSpPr>
        <p:spPr>
          <a:xfrm>
            <a:off x="300240" y="803160"/>
            <a:ext cx="2939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four solutions are: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76" name="CustomShape 8"/>
          <p:cNvSpPr/>
          <p:nvPr/>
        </p:nvSpPr>
        <p:spPr>
          <a:xfrm>
            <a:off x="821520" y="5465880"/>
            <a:ext cx="78249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           :                correspond to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E&gt;0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particle at rest solutions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                             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correspond to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E&lt;0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particle at rest solutions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577" name="Picture 32" descr=""/>
          <p:cNvPicPr/>
          <p:nvPr/>
        </p:nvPicPr>
        <p:blipFill>
          <a:blip r:embed="rId4"/>
          <a:stretch/>
        </p:blipFill>
        <p:spPr>
          <a:xfrm>
            <a:off x="1589040" y="5513400"/>
            <a:ext cx="701280" cy="291600"/>
          </a:xfrm>
          <a:prstGeom prst="rect">
            <a:avLst/>
          </a:prstGeom>
          <a:ln>
            <a:noFill/>
          </a:ln>
        </p:spPr>
      </p:pic>
      <p:pic>
        <p:nvPicPr>
          <p:cNvPr id="578" name="Picture 34" descr=""/>
          <p:cNvPicPr/>
          <p:nvPr/>
        </p:nvPicPr>
        <p:blipFill>
          <a:blip r:embed="rId5"/>
          <a:stretch/>
        </p:blipFill>
        <p:spPr>
          <a:xfrm>
            <a:off x="2540160" y="5576760"/>
            <a:ext cx="701280" cy="204480"/>
          </a:xfrm>
          <a:prstGeom prst="rect">
            <a:avLst/>
          </a:prstGeom>
          <a:ln>
            <a:noFill/>
          </a:ln>
        </p:spPr>
      </p:pic>
      <p:pic>
        <p:nvPicPr>
          <p:cNvPr id="579" name="Picture 36" descr=""/>
          <p:cNvPicPr/>
          <p:nvPr/>
        </p:nvPicPr>
        <p:blipFill>
          <a:blip r:embed="rId6"/>
          <a:stretch/>
        </p:blipFill>
        <p:spPr>
          <a:xfrm>
            <a:off x="2540160" y="5872320"/>
            <a:ext cx="701280" cy="204120"/>
          </a:xfrm>
          <a:prstGeom prst="rect">
            <a:avLst/>
          </a:prstGeom>
          <a:ln>
            <a:noFill/>
          </a:ln>
        </p:spPr>
      </p:pic>
      <p:pic>
        <p:nvPicPr>
          <p:cNvPr id="580" name="Picture 48" descr=""/>
          <p:cNvPicPr/>
          <p:nvPr/>
        </p:nvPicPr>
        <p:blipFill>
          <a:blip r:embed="rId7"/>
          <a:stretch/>
        </p:blipFill>
        <p:spPr>
          <a:xfrm>
            <a:off x="3333600" y="800280"/>
            <a:ext cx="2539800" cy="378720"/>
          </a:xfrm>
          <a:prstGeom prst="rect">
            <a:avLst/>
          </a:prstGeom>
          <a:ln>
            <a:noFill/>
          </a:ln>
        </p:spPr>
      </p:pic>
      <p:sp>
        <p:nvSpPr>
          <p:cNvPr id="581" name="CustomShape 9"/>
          <p:cNvSpPr/>
          <p:nvPr/>
        </p:nvSpPr>
        <p:spPr>
          <a:xfrm>
            <a:off x="384120" y="3573360"/>
            <a:ext cx="9087120" cy="14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One rather subtle point: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One could ask the question whether we can interpret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all four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solutions as positive energy solutions. The answer is no. If we take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all solutions to have the same value of  E, i.e. E = +|E|, only two of the solutions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are found to be independent.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There are only four independent  solutions when the two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are taken to have E&lt;0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.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82" name="CustomShape 10"/>
          <p:cNvSpPr/>
          <p:nvPr/>
        </p:nvSpPr>
        <p:spPr>
          <a:xfrm>
            <a:off x="396720" y="3610080"/>
            <a:ext cx="9092880" cy="1439280"/>
          </a:xfrm>
          <a:prstGeom prst="rect">
            <a:avLst/>
          </a:prstGeom>
          <a:noFill/>
          <a:ln cap="rnd" w="22320">
            <a:solidFill>
              <a:srgbClr val="ff66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1"/>
          <p:cNvSpPr/>
          <p:nvPr/>
        </p:nvSpPr>
        <p:spPr>
          <a:xfrm>
            <a:off x="318240" y="2529000"/>
            <a:ext cx="9435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If any of these solutions is put back into the Dirac equation, as expected, we obtain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584" name="Picture 30" descr=""/>
          <p:cNvPicPr/>
          <p:nvPr/>
        </p:nvPicPr>
        <p:blipFill>
          <a:blip r:embed="rId8"/>
          <a:stretch/>
        </p:blipFill>
        <p:spPr>
          <a:xfrm>
            <a:off x="4376880" y="2889360"/>
            <a:ext cx="1605960" cy="320040"/>
          </a:xfrm>
          <a:prstGeom prst="rect">
            <a:avLst/>
          </a:prstGeom>
          <a:ln>
            <a:noFill/>
          </a:ln>
        </p:spPr>
      </p:pic>
      <p:sp>
        <p:nvSpPr>
          <p:cNvPr id="585" name="CustomShape 12"/>
          <p:cNvSpPr/>
          <p:nvPr/>
        </p:nvSpPr>
        <p:spPr>
          <a:xfrm>
            <a:off x="383400" y="3176640"/>
            <a:ext cx="69987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doesn’t  in itself identify the negative energy solutions.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586" name="CustomShape 13"/>
          <p:cNvSpPr/>
          <p:nvPr/>
        </p:nvSpPr>
        <p:spPr>
          <a:xfrm>
            <a:off x="278640" y="5157720"/>
            <a:ext cx="9408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To identify which solutions have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E&lt;0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energy refer back to particle at rest (eq.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D11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).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587" name="Picture 56" descr=""/>
          <p:cNvPicPr/>
          <p:nvPr/>
        </p:nvPicPr>
        <p:blipFill>
          <a:blip r:embed="rId9"/>
          <a:stretch/>
        </p:blipFill>
        <p:spPr>
          <a:xfrm>
            <a:off x="7581960" y="404640"/>
            <a:ext cx="232920" cy="204480"/>
          </a:xfrm>
          <a:prstGeom prst="rect">
            <a:avLst/>
          </a:prstGeom>
          <a:ln>
            <a:noFill/>
          </a:ln>
        </p:spPr>
      </p:pic>
      <p:pic>
        <p:nvPicPr>
          <p:cNvPr id="588" name="Picture 58" descr=""/>
          <p:cNvPicPr/>
          <p:nvPr/>
        </p:nvPicPr>
        <p:blipFill>
          <a:blip r:embed="rId10"/>
          <a:stretch/>
        </p:blipFill>
        <p:spPr>
          <a:xfrm>
            <a:off x="8464680" y="415800"/>
            <a:ext cx="261360" cy="203040"/>
          </a:xfrm>
          <a:prstGeom prst="rect">
            <a:avLst/>
          </a:prstGeom>
          <a:ln>
            <a:noFill/>
          </a:ln>
        </p:spPr>
      </p:pic>
      <p:grpSp>
        <p:nvGrpSpPr>
          <p:cNvPr id="589" name="Group 14"/>
          <p:cNvGrpSpPr/>
          <p:nvPr/>
        </p:nvGrpSpPr>
        <p:grpSpPr>
          <a:xfrm>
            <a:off x="438120" y="6165720"/>
            <a:ext cx="9230760" cy="396720"/>
            <a:chOff x="438120" y="6165720"/>
            <a:chExt cx="9230760" cy="396720"/>
          </a:xfrm>
        </p:grpSpPr>
        <p:grpSp>
          <p:nvGrpSpPr>
            <p:cNvPr id="590" name="Group 15"/>
            <p:cNvGrpSpPr/>
            <p:nvPr/>
          </p:nvGrpSpPr>
          <p:grpSpPr>
            <a:xfrm>
              <a:off x="438120" y="6183360"/>
              <a:ext cx="9199800" cy="379080"/>
              <a:chOff x="438120" y="6183360"/>
              <a:chExt cx="9199800" cy="379080"/>
            </a:xfrm>
          </p:grpSpPr>
          <p:sp>
            <p:nvSpPr>
              <p:cNvPr id="591" name="CustomShape 16"/>
              <p:cNvSpPr/>
              <p:nvPr/>
            </p:nvSpPr>
            <p:spPr>
              <a:xfrm>
                <a:off x="438120" y="6183360"/>
                <a:ext cx="816480" cy="36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 marL="216000" indent="-216000">
                  <a:lnSpc>
                    <a:spcPct val="100000"/>
                  </a:lnSpc>
                  <a:buClr>
                    <a:srgbClr val="ff0000"/>
                  </a:buClr>
                  <a:buFont typeface="Wingdings" charset="2"/>
                  <a:buChar char=""/>
                </a:pPr>
                <a:r>
                  <a:rPr b="1" lang="es-ES" sz="1800" spc="-1" strike="noStrike">
                    <a:solidFill>
                      <a:srgbClr val="333399"/>
                    </a:solidFill>
                    <a:latin typeface="Arial"/>
                    <a:ea typeface="DejaVu Sans"/>
                  </a:rPr>
                  <a:t> </a:t>
                </a:r>
                <a:r>
                  <a:rPr b="1" lang="es-ES" sz="1800" spc="-1" strike="noStrike">
                    <a:solidFill>
                      <a:srgbClr val="333399"/>
                    </a:solidFill>
                    <a:latin typeface="Arial"/>
                    <a:ea typeface="DejaVu Sans"/>
                  </a:rPr>
                  <a:t>So </a:t>
                </a:r>
                <a:endParaRPr b="0" lang="es-ES" sz="1800" spc="-1" strike="noStrike">
                  <a:latin typeface="Arial"/>
                </a:endParaRPr>
              </a:p>
            </p:txBody>
          </p:sp>
          <p:pic>
            <p:nvPicPr>
              <p:cNvPr id="592" name="Picture 40" descr=""/>
              <p:cNvPicPr/>
              <p:nvPr/>
            </p:nvPicPr>
            <p:blipFill>
              <a:blip r:embed="rId11"/>
              <a:stretch/>
            </p:blipFill>
            <p:spPr>
              <a:xfrm>
                <a:off x="1230120" y="6302520"/>
                <a:ext cx="700920" cy="20412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93" name="CustomShape 17"/>
              <p:cNvSpPr/>
              <p:nvPr/>
            </p:nvSpPr>
            <p:spPr>
              <a:xfrm>
                <a:off x="1960920" y="6194520"/>
                <a:ext cx="7677000" cy="36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333399"/>
                    </a:solidFill>
                    <a:latin typeface="Arial"/>
                    <a:ea typeface="DejaVu Sans"/>
                  </a:rPr>
                  <a:t>are the +ve energy solutions and              are the -ve energy solutions</a:t>
                </a:r>
                <a:endParaRPr b="0" lang="es-ES" sz="1800" spc="-1" strike="noStrike">
                  <a:latin typeface="Arial"/>
                </a:endParaRPr>
              </a:p>
            </p:txBody>
          </p:sp>
          <p:pic>
            <p:nvPicPr>
              <p:cNvPr id="594" name="Picture 42" descr=""/>
              <p:cNvPicPr/>
              <p:nvPr/>
            </p:nvPicPr>
            <p:blipFill>
              <a:blip r:embed="rId12"/>
              <a:stretch/>
            </p:blipFill>
            <p:spPr>
              <a:xfrm>
                <a:off x="5709600" y="6302520"/>
                <a:ext cx="700920" cy="20412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595" name="CustomShape 18"/>
            <p:cNvSpPr/>
            <p:nvPr/>
          </p:nvSpPr>
          <p:spPr>
            <a:xfrm>
              <a:off x="453960" y="6165720"/>
              <a:ext cx="9214920" cy="39672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278C4118-5094-440F-8150-CFB1D07770FE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597" name="CustomShape 2"/>
          <p:cNvSpPr/>
          <p:nvPr/>
        </p:nvSpPr>
        <p:spPr>
          <a:xfrm>
            <a:off x="873000" y="50400"/>
            <a:ext cx="810252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Interpretation of –ve Energy Solutions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598" name="CustomShape 3"/>
          <p:cNvSpPr/>
          <p:nvPr/>
        </p:nvSpPr>
        <p:spPr>
          <a:xfrm>
            <a:off x="393840" y="744480"/>
            <a:ext cx="8442360" cy="14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Dirac equation has negative energy solutions. Unlike the KG equation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these have positive probability densities. But how should –ve energy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solutions be interpreted?  Why don’t all +ve energy electrons fall into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to the lower energy –ve energy states?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599" name="CustomShape 4"/>
          <p:cNvSpPr/>
          <p:nvPr/>
        </p:nvSpPr>
        <p:spPr>
          <a:xfrm>
            <a:off x="611280" y="1982880"/>
            <a:ext cx="8476920" cy="14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Dirac Interpretation: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the vacuum corresponds to all –ve energy states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being full with the Pauli exclusion principle preventing electrons falling into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-ve energy states. Holes in the –ve energy states correspond to +ve energy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anti-particles with opposite charge. Provides a picture for pair-production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 annihilation.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600" name="Group 5"/>
          <p:cNvGrpSpPr/>
          <p:nvPr/>
        </p:nvGrpSpPr>
        <p:grpSpPr>
          <a:xfrm>
            <a:off x="1049040" y="3465360"/>
            <a:ext cx="7432200" cy="2913120"/>
            <a:chOff x="1049040" y="3465360"/>
            <a:chExt cx="7432200" cy="2913120"/>
          </a:xfrm>
        </p:grpSpPr>
        <p:grpSp>
          <p:nvGrpSpPr>
            <p:cNvPr id="601" name="Group 6"/>
            <p:cNvGrpSpPr/>
            <p:nvPr/>
          </p:nvGrpSpPr>
          <p:grpSpPr>
            <a:xfrm>
              <a:off x="1049040" y="3713040"/>
              <a:ext cx="1996200" cy="2628720"/>
              <a:chOff x="1049040" y="3713040"/>
              <a:chExt cx="1996200" cy="2628720"/>
            </a:xfrm>
          </p:grpSpPr>
          <p:grpSp>
            <p:nvGrpSpPr>
              <p:cNvPr id="602" name="Group 7"/>
              <p:cNvGrpSpPr/>
              <p:nvPr/>
            </p:nvGrpSpPr>
            <p:grpSpPr>
              <a:xfrm>
                <a:off x="1049040" y="3713040"/>
                <a:ext cx="1996200" cy="2628720"/>
                <a:chOff x="1049040" y="3713040"/>
                <a:chExt cx="1996200" cy="2628720"/>
              </a:xfrm>
            </p:grpSpPr>
            <p:grpSp>
              <p:nvGrpSpPr>
                <p:cNvPr id="603" name="Group 8"/>
                <p:cNvGrpSpPr/>
                <p:nvPr/>
              </p:nvGrpSpPr>
              <p:grpSpPr>
                <a:xfrm>
                  <a:off x="1858680" y="5439960"/>
                  <a:ext cx="936360" cy="72360"/>
                  <a:chOff x="1858680" y="5439960"/>
                  <a:chExt cx="936360" cy="72360"/>
                </a:xfrm>
              </p:grpSpPr>
              <p:sp>
                <p:nvSpPr>
                  <p:cNvPr id="604" name="Line 9"/>
                  <p:cNvSpPr/>
                  <p:nvPr/>
                </p:nvSpPr>
                <p:spPr>
                  <a:xfrm>
                    <a:off x="1858680" y="5476320"/>
                    <a:ext cx="936360" cy="36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05" name="CustomShape 10"/>
                  <p:cNvSpPr/>
                  <p:nvPr/>
                </p:nvSpPr>
                <p:spPr>
                  <a:xfrm>
                    <a:off x="2074320" y="5441400"/>
                    <a:ext cx="70560" cy="709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06" name="CustomShape 11"/>
                  <p:cNvSpPr/>
                  <p:nvPr/>
                </p:nvSpPr>
                <p:spPr>
                  <a:xfrm>
                    <a:off x="2505960" y="5439960"/>
                    <a:ext cx="70560" cy="709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07" name="Group 12"/>
                <p:cNvGrpSpPr/>
                <p:nvPr/>
              </p:nvGrpSpPr>
              <p:grpSpPr>
                <a:xfrm>
                  <a:off x="1858680" y="5547960"/>
                  <a:ext cx="936360" cy="72360"/>
                  <a:chOff x="1858680" y="5547960"/>
                  <a:chExt cx="936360" cy="72360"/>
                </a:xfrm>
              </p:grpSpPr>
              <p:sp>
                <p:nvSpPr>
                  <p:cNvPr id="608" name="Line 13"/>
                  <p:cNvSpPr/>
                  <p:nvPr/>
                </p:nvSpPr>
                <p:spPr>
                  <a:xfrm>
                    <a:off x="1858680" y="5584320"/>
                    <a:ext cx="936360" cy="36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09" name="CustomShape 14"/>
                  <p:cNvSpPr/>
                  <p:nvPr/>
                </p:nvSpPr>
                <p:spPr>
                  <a:xfrm>
                    <a:off x="2074320" y="5549400"/>
                    <a:ext cx="70560" cy="709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0" name="CustomShape 15"/>
                  <p:cNvSpPr/>
                  <p:nvPr/>
                </p:nvSpPr>
                <p:spPr>
                  <a:xfrm>
                    <a:off x="2505960" y="5547960"/>
                    <a:ext cx="70560" cy="709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11" name="Group 16"/>
                <p:cNvGrpSpPr/>
                <p:nvPr/>
              </p:nvGrpSpPr>
              <p:grpSpPr>
                <a:xfrm>
                  <a:off x="1858680" y="5655960"/>
                  <a:ext cx="936360" cy="72360"/>
                  <a:chOff x="1858680" y="5655960"/>
                  <a:chExt cx="936360" cy="72360"/>
                </a:xfrm>
              </p:grpSpPr>
              <p:sp>
                <p:nvSpPr>
                  <p:cNvPr id="612" name="Line 17"/>
                  <p:cNvSpPr/>
                  <p:nvPr/>
                </p:nvSpPr>
                <p:spPr>
                  <a:xfrm>
                    <a:off x="1858680" y="5692320"/>
                    <a:ext cx="936360" cy="36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3" name="CustomShape 18"/>
                  <p:cNvSpPr/>
                  <p:nvPr/>
                </p:nvSpPr>
                <p:spPr>
                  <a:xfrm>
                    <a:off x="2074320" y="5657400"/>
                    <a:ext cx="70560" cy="709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4" name="CustomShape 19"/>
                  <p:cNvSpPr/>
                  <p:nvPr/>
                </p:nvSpPr>
                <p:spPr>
                  <a:xfrm>
                    <a:off x="2505960" y="5655960"/>
                    <a:ext cx="70560" cy="709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15" name="Group 20"/>
                <p:cNvGrpSpPr/>
                <p:nvPr/>
              </p:nvGrpSpPr>
              <p:grpSpPr>
                <a:xfrm>
                  <a:off x="1858680" y="5763960"/>
                  <a:ext cx="936360" cy="72360"/>
                  <a:chOff x="1858680" y="5763960"/>
                  <a:chExt cx="936360" cy="72360"/>
                </a:xfrm>
              </p:grpSpPr>
              <p:sp>
                <p:nvSpPr>
                  <p:cNvPr id="616" name="Line 21"/>
                  <p:cNvSpPr/>
                  <p:nvPr/>
                </p:nvSpPr>
                <p:spPr>
                  <a:xfrm>
                    <a:off x="1858680" y="5800320"/>
                    <a:ext cx="936360" cy="36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7" name="CustomShape 22"/>
                  <p:cNvSpPr/>
                  <p:nvPr/>
                </p:nvSpPr>
                <p:spPr>
                  <a:xfrm>
                    <a:off x="2074320" y="5765400"/>
                    <a:ext cx="70560" cy="709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18" name="CustomShape 23"/>
                  <p:cNvSpPr/>
                  <p:nvPr/>
                </p:nvSpPr>
                <p:spPr>
                  <a:xfrm>
                    <a:off x="2505960" y="5763960"/>
                    <a:ext cx="70560" cy="7092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grpSp>
              <p:nvGrpSpPr>
                <p:cNvPr id="619" name="Group 24"/>
                <p:cNvGrpSpPr/>
                <p:nvPr/>
              </p:nvGrpSpPr>
              <p:grpSpPr>
                <a:xfrm>
                  <a:off x="1858680" y="5871960"/>
                  <a:ext cx="936360" cy="71640"/>
                  <a:chOff x="1858680" y="5871960"/>
                  <a:chExt cx="936360" cy="71640"/>
                </a:xfrm>
              </p:grpSpPr>
              <p:sp>
                <p:nvSpPr>
                  <p:cNvPr id="620" name="Line 25"/>
                  <p:cNvSpPr/>
                  <p:nvPr/>
                </p:nvSpPr>
                <p:spPr>
                  <a:xfrm>
                    <a:off x="1858680" y="5907600"/>
                    <a:ext cx="936360" cy="360"/>
                  </a:xfrm>
                  <a:prstGeom prst="line">
                    <a:avLst/>
                  </a:prstGeom>
                  <a:ln w="22320">
                    <a:solidFill>
                      <a:srgbClr val="0000ff"/>
                    </a:solidFill>
                    <a:miter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21" name="CustomShape 26"/>
                  <p:cNvSpPr/>
                  <p:nvPr/>
                </p:nvSpPr>
                <p:spPr>
                  <a:xfrm>
                    <a:off x="2074320" y="5873040"/>
                    <a:ext cx="70560" cy="705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622" name="CustomShape 27"/>
                  <p:cNvSpPr/>
                  <p:nvPr/>
                </p:nvSpPr>
                <p:spPr>
                  <a:xfrm>
                    <a:off x="2505960" y="5871960"/>
                    <a:ext cx="70560" cy="7056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  <p:sp>
              <p:nvSpPr>
                <p:cNvPr id="623" name="CustomShape 28"/>
                <p:cNvSpPr/>
                <p:nvPr/>
              </p:nvSpPr>
              <p:spPr>
                <a:xfrm>
                  <a:off x="2181960" y="572904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624" name="CustomShape 29"/>
                <p:cNvSpPr/>
                <p:nvPr/>
              </p:nvSpPr>
              <p:spPr>
                <a:xfrm>
                  <a:off x="2181960" y="580032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625" name="CustomShape 30"/>
                <p:cNvSpPr/>
                <p:nvPr/>
              </p:nvSpPr>
              <p:spPr>
                <a:xfrm>
                  <a:off x="2183760" y="587340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626" name="CustomShape 31"/>
                <p:cNvSpPr/>
                <p:nvPr/>
              </p:nvSpPr>
              <p:spPr>
                <a:xfrm>
                  <a:off x="2181960" y="594324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627" name="Line 32"/>
                <p:cNvSpPr/>
                <p:nvPr/>
              </p:nvSpPr>
              <p:spPr>
                <a:xfrm>
                  <a:off x="1858680" y="4289040"/>
                  <a:ext cx="93636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8" name="Line 33"/>
                <p:cNvSpPr/>
                <p:nvPr/>
              </p:nvSpPr>
              <p:spPr>
                <a:xfrm>
                  <a:off x="1858680" y="4397040"/>
                  <a:ext cx="93636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29" name="Line 34"/>
                <p:cNvSpPr/>
                <p:nvPr/>
              </p:nvSpPr>
              <p:spPr>
                <a:xfrm>
                  <a:off x="1858680" y="4505040"/>
                  <a:ext cx="93636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0" name="Line 35"/>
                <p:cNvSpPr/>
                <p:nvPr/>
              </p:nvSpPr>
              <p:spPr>
                <a:xfrm>
                  <a:off x="1858680" y="4613040"/>
                  <a:ext cx="93636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1" name="Line 36"/>
                <p:cNvSpPr/>
                <p:nvPr/>
              </p:nvSpPr>
              <p:spPr>
                <a:xfrm>
                  <a:off x="1858680" y="4721040"/>
                  <a:ext cx="93636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632" name="Group 37"/>
                <p:cNvGrpSpPr/>
                <p:nvPr/>
              </p:nvGrpSpPr>
              <p:grpSpPr>
                <a:xfrm>
                  <a:off x="2181960" y="3713040"/>
                  <a:ext cx="252000" cy="612720"/>
                  <a:chOff x="2181960" y="3713040"/>
                  <a:chExt cx="252000" cy="612720"/>
                </a:xfrm>
              </p:grpSpPr>
              <p:sp>
                <p:nvSpPr>
                  <p:cNvPr id="633" name="CustomShape 38"/>
                  <p:cNvSpPr/>
                  <p:nvPr/>
                </p:nvSpPr>
                <p:spPr>
                  <a:xfrm>
                    <a:off x="2181960" y="3713040"/>
                    <a:ext cx="250560" cy="39852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6800" bIns="468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1" lang="es-ES" sz="2000" spc="-1" strike="noStrike">
                        <a:solidFill>
                          <a:srgbClr val="0000ff"/>
                        </a:solidFill>
                        <a:latin typeface="Arial"/>
                        <a:ea typeface="DejaVu Sans"/>
                      </a:rPr>
                      <a:t>.</a:t>
                    </a:r>
                    <a:endParaRPr b="0" lang="es-ES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634" name="CustomShape 39"/>
                  <p:cNvSpPr/>
                  <p:nvPr/>
                </p:nvSpPr>
                <p:spPr>
                  <a:xfrm>
                    <a:off x="2181960" y="3784320"/>
                    <a:ext cx="250560" cy="39852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6800" bIns="468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1" lang="es-ES" sz="2000" spc="-1" strike="noStrike">
                        <a:solidFill>
                          <a:srgbClr val="0000ff"/>
                        </a:solidFill>
                        <a:latin typeface="Arial"/>
                        <a:ea typeface="DejaVu Sans"/>
                      </a:rPr>
                      <a:t>.</a:t>
                    </a:r>
                    <a:endParaRPr b="0" lang="es-ES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635" name="CustomShape 40"/>
                  <p:cNvSpPr/>
                  <p:nvPr/>
                </p:nvSpPr>
                <p:spPr>
                  <a:xfrm>
                    <a:off x="2183400" y="3857400"/>
                    <a:ext cx="250560" cy="39852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6800" bIns="468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1" lang="es-ES" sz="2000" spc="-1" strike="noStrike">
                        <a:solidFill>
                          <a:srgbClr val="0000ff"/>
                        </a:solidFill>
                        <a:latin typeface="Arial"/>
                        <a:ea typeface="DejaVu Sans"/>
                      </a:rPr>
                      <a:t>.</a:t>
                    </a:r>
                    <a:endParaRPr b="0" lang="es-ES" sz="2000" spc="-1" strike="noStrike">
                      <a:latin typeface="Arial"/>
                    </a:endParaRPr>
                  </a:p>
                </p:txBody>
              </p:sp>
              <p:sp>
                <p:nvSpPr>
                  <p:cNvPr id="636" name="CustomShape 41"/>
                  <p:cNvSpPr/>
                  <p:nvPr/>
                </p:nvSpPr>
                <p:spPr>
                  <a:xfrm>
                    <a:off x="2181960" y="3927240"/>
                    <a:ext cx="250560" cy="398520"/>
                  </a:xfrm>
                  <a:custGeom>
                    <a:avLst/>
                    <a:gdLst/>
                    <a:ahLst/>
                    <a:rect l="l" t="t" r="r" b="b"/>
                    <a:pathLst>
                      <a:path w="21600" h="21600">
                        <a:moveTo>
                          <a:pt x="0" y="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wrap="none" lIns="90000" rIns="90000" tIns="46800" bIns="46800">
                    <a:spAutoFit/>
                  </a:bodyPr>
                  <a:p>
                    <a:pPr>
                      <a:lnSpc>
                        <a:spcPct val="100000"/>
                      </a:lnSpc>
                    </a:pPr>
                    <a:r>
                      <a:rPr b="1" lang="es-ES" sz="2000" spc="-1" strike="noStrike">
                        <a:solidFill>
                          <a:srgbClr val="0000ff"/>
                        </a:solidFill>
                        <a:latin typeface="Arial"/>
                        <a:ea typeface="DejaVu Sans"/>
                      </a:rPr>
                      <a:t>.</a:t>
                    </a:r>
                    <a:endParaRPr b="0" lang="es-ES" sz="2000" spc="-1" strike="noStrike">
                      <a:latin typeface="Arial"/>
                    </a:endParaRPr>
                  </a:p>
                </p:txBody>
              </p:sp>
            </p:grpSp>
            <p:sp>
              <p:nvSpPr>
                <p:cNvPr id="637" name="Line 42"/>
                <p:cNvSpPr/>
                <p:nvPr/>
              </p:nvSpPr>
              <p:spPr>
                <a:xfrm flipV="1">
                  <a:off x="1677600" y="3820320"/>
                  <a:ext cx="360" cy="244764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  <a:tailEnd len="med" type="triangle" w="lg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8" name="Line 43"/>
                <p:cNvSpPr/>
                <p:nvPr/>
              </p:nvSpPr>
              <p:spPr>
                <a:xfrm>
                  <a:off x="1282320" y="5116320"/>
                  <a:ext cx="1762920" cy="36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39" name="Line 44"/>
                <p:cNvSpPr/>
                <p:nvPr/>
              </p:nvSpPr>
              <p:spPr>
                <a:xfrm>
                  <a:off x="1677600" y="4721040"/>
                  <a:ext cx="107640" cy="36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0" name="Line 45"/>
                <p:cNvSpPr/>
                <p:nvPr/>
              </p:nvSpPr>
              <p:spPr>
                <a:xfrm>
                  <a:off x="1677600" y="5476680"/>
                  <a:ext cx="107640" cy="36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1" name="CustomShape 46"/>
                <p:cNvSpPr/>
                <p:nvPr/>
              </p:nvSpPr>
              <p:spPr>
                <a:xfrm>
                  <a:off x="1107360" y="4505040"/>
                  <a:ext cx="582480" cy="3679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180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m</a:t>
                  </a:r>
                  <a:r>
                    <a:rPr b="1" i="1" lang="es-ES" sz="180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c</a:t>
                  </a:r>
                  <a:r>
                    <a:rPr b="1" lang="es-ES" sz="1800" spc="-1" strike="noStrike" baseline="30000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2</a:t>
                  </a:r>
                  <a:endParaRPr b="0" lang="es-ES" sz="1800" spc="-1" strike="noStrike">
                    <a:latin typeface="Arial"/>
                  </a:endParaRPr>
                </a:p>
              </p:txBody>
            </p:sp>
            <p:sp>
              <p:nvSpPr>
                <p:cNvPr id="642" name="CustomShape 47"/>
                <p:cNvSpPr/>
                <p:nvPr/>
              </p:nvSpPr>
              <p:spPr>
                <a:xfrm>
                  <a:off x="1049040" y="5289120"/>
                  <a:ext cx="658800" cy="3679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180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-m</a:t>
                  </a:r>
                  <a:r>
                    <a:rPr b="1" i="1" lang="es-ES" sz="180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c</a:t>
                  </a:r>
                  <a:r>
                    <a:rPr b="1" lang="es-ES" sz="1800" spc="-1" strike="noStrike" baseline="30000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2</a:t>
                  </a:r>
                  <a:endParaRPr b="0" lang="es-ES" sz="1800" spc="-1" strike="noStrike">
                    <a:latin typeface="Arial"/>
                  </a:endParaRPr>
                </a:p>
              </p:txBody>
            </p:sp>
          </p:grpSp>
          <p:sp>
            <p:nvSpPr>
              <p:cNvPr id="643" name="CustomShape 48"/>
              <p:cNvSpPr/>
              <p:nvPr/>
            </p:nvSpPr>
            <p:spPr>
              <a:xfrm>
                <a:off x="2073960" y="4684320"/>
                <a:ext cx="72360" cy="72360"/>
              </a:xfrm>
              <a:prstGeom prst="ellips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44" name="Group 49"/>
            <p:cNvGrpSpPr/>
            <p:nvPr/>
          </p:nvGrpSpPr>
          <p:grpSpPr>
            <a:xfrm>
              <a:off x="3784680" y="3749400"/>
              <a:ext cx="1996560" cy="2629080"/>
              <a:chOff x="3784680" y="3749400"/>
              <a:chExt cx="1996560" cy="2629080"/>
            </a:xfrm>
          </p:grpSpPr>
          <p:grpSp>
            <p:nvGrpSpPr>
              <p:cNvPr id="645" name="Group 50"/>
              <p:cNvGrpSpPr/>
              <p:nvPr/>
            </p:nvGrpSpPr>
            <p:grpSpPr>
              <a:xfrm>
                <a:off x="4594680" y="5476680"/>
                <a:ext cx="936000" cy="72360"/>
                <a:chOff x="4594680" y="5476680"/>
                <a:chExt cx="936000" cy="72360"/>
              </a:xfrm>
            </p:grpSpPr>
            <p:sp>
              <p:nvSpPr>
                <p:cNvPr id="646" name="Line 51"/>
                <p:cNvSpPr/>
                <p:nvPr/>
              </p:nvSpPr>
              <p:spPr>
                <a:xfrm>
                  <a:off x="4594680" y="5513040"/>
                  <a:ext cx="93600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7" name="CustomShape 52"/>
                <p:cNvSpPr/>
                <p:nvPr/>
              </p:nvSpPr>
              <p:spPr>
                <a:xfrm>
                  <a:off x="4810320" y="547812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48" name="CustomShape 53"/>
                <p:cNvSpPr/>
                <p:nvPr/>
              </p:nvSpPr>
              <p:spPr>
                <a:xfrm>
                  <a:off x="5241600" y="547668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49" name="Line 54"/>
              <p:cNvSpPr/>
              <p:nvPr/>
            </p:nvSpPr>
            <p:spPr>
              <a:xfrm>
                <a:off x="4594680" y="5621040"/>
                <a:ext cx="93600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0" name="CustomShape 55"/>
              <p:cNvSpPr/>
              <p:nvPr/>
            </p:nvSpPr>
            <p:spPr>
              <a:xfrm>
                <a:off x="4809960" y="5586120"/>
                <a:ext cx="70920" cy="71280"/>
              </a:xfrm>
              <a:prstGeom prst="ellipse">
                <a:avLst/>
              </a:prstGeom>
              <a:solidFill>
                <a:srgbClr val="ffffff"/>
              </a:solidFill>
              <a:ln w="1260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1" name="CustomShape 56"/>
              <p:cNvSpPr/>
              <p:nvPr/>
            </p:nvSpPr>
            <p:spPr>
              <a:xfrm>
                <a:off x="5241960" y="5584680"/>
                <a:ext cx="70560" cy="712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52" name="Group 57"/>
              <p:cNvGrpSpPr/>
              <p:nvPr/>
            </p:nvGrpSpPr>
            <p:grpSpPr>
              <a:xfrm>
                <a:off x="4594680" y="5692680"/>
                <a:ext cx="936000" cy="72360"/>
                <a:chOff x="4594680" y="5692680"/>
                <a:chExt cx="936000" cy="72360"/>
              </a:xfrm>
            </p:grpSpPr>
            <p:sp>
              <p:nvSpPr>
                <p:cNvPr id="653" name="Line 58"/>
                <p:cNvSpPr/>
                <p:nvPr/>
              </p:nvSpPr>
              <p:spPr>
                <a:xfrm>
                  <a:off x="4594680" y="5729040"/>
                  <a:ext cx="93600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4" name="CustomShape 59"/>
                <p:cNvSpPr/>
                <p:nvPr/>
              </p:nvSpPr>
              <p:spPr>
                <a:xfrm>
                  <a:off x="4810320" y="569412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55" name="CustomShape 60"/>
                <p:cNvSpPr/>
                <p:nvPr/>
              </p:nvSpPr>
              <p:spPr>
                <a:xfrm>
                  <a:off x="5241600" y="569268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56" name="Line 61"/>
              <p:cNvSpPr/>
              <p:nvPr/>
            </p:nvSpPr>
            <p:spPr>
              <a:xfrm>
                <a:off x="4594680" y="5837040"/>
                <a:ext cx="93600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7" name="CustomShape 62"/>
              <p:cNvSpPr/>
              <p:nvPr/>
            </p:nvSpPr>
            <p:spPr>
              <a:xfrm>
                <a:off x="4809960" y="5802120"/>
                <a:ext cx="70920" cy="712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8" name="CustomShape 63"/>
              <p:cNvSpPr/>
              <p:nvPr/>
            </p:nvSpPr>
            <p:spPr>
              <a:xfrm>
                <a:off x="5241960" y="5800680"/>
                <a:ext cx="70560" cy="709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59" name="Group 64"/>
              <p:cNvGrpSpPr/>
              <p:nvPr/>
            </p:nvGrpSpPr>
            <p:grpSpPr>
              <a:xfrm>
                <a:off x="4594680" y="5908680"/>
                <a:ext cx="936000" cy="72360"/>
                <a:chOff x="4594680" y="5908680"/>
                <a:chExt cx="936000" cy="72360"/>
              </a:xfrm>
            </p:grpSpPr>
            <p:sp>
              <p:nvSpPr>
                <p:cNvPr id="660" name="Line 65"/>
                <p:cNvSpPr/>
                <p:nvPr/>
              </p:nvSpPr>
              <p:spPr>
                <a:xfrm>
                  <a:off x="4594680" y="5945040"/>
                  <a:ext cx="93600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1" name="CustomShape 66"/>
                <p:cNvSpPr/>
                <p:nvPr/>
              </p:nvSpPr>
              <p:spPr>
                <a:xfrm>
                  <a:off x="4810320" y="591012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62" name="CustomShape 67"/>
                <p:cNvSpPr/>
                <p:nvPr/>
              </p:nvSpPr>
              <p:spPr>
                <a:xfrm>
                  <a:off x="5241600" y="590868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63" name="CustomShape 68"/>
              <p:cNvSpPr/>
              <p:nvPr/>
            </p:nvSpPr>
            <p:spPr>
              <a:xfrm>
                <a:off x="4917960" y="5765760"/>
                <a:ext cx="2505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2000" spc="-1" strike="noStrike">
                    <a:solidFill>
                      <a:srgbClr val="0000ff"/>
                    </a:solidFill>
                    <a:latin typeface="Arial"/>
                    <a:ea typeface="DejaVu Sans"/>
                  </a:rPr>
                  <a:t>.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664" name="CustomShape 69"/>
              <p:cNvSpPr/>
              <p:nvPr/>
            </p:nvSpPr>
            <p:spPr>
              <a:xfrm>
                <a:off x="4917960" y="5837040"/>
                <a:ext cx="2505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2000" spc="-1" strike="noStrike">
                    <a:solidFill>
                      <a:srgbClr val="0000ff"/>
                    </a:solidFill>
                    <a:latin typeface="Arial"/>
                    <a:ea typeface="DejaVu Sans"/>
                  </a:rPr>
                  <a:t>.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665" name="CustomShape 70"/>
              <p:cNvSpPr/>
              <p:nvPr/>
            </p:nvSpPr>
            <p:spPr>
              <a:xfrm>
                <a:off x="4919400" y="5910120"/>
                <a:ext cx="2505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2000" spc="-1" strike="noStrike">
                    <a:solidFill>
                      <a:srgbClr val="0000ff"/>
                    </a:solidFill>
                    <a:latin typeface="Arial"/>
                    <a:ea typeface="DejaVu Sans"/>
                  </a:rPr>
                  <a:t>.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666" name="CustomShape 71"/>
              <p:cNvSpPr/>
              <p:nvPr/>
            </p:nvSpPr>
            <p:spPr>
              <a:xfrm>
                <a:off x="4917960" y="5979960"/>
                <a:ext cx="2505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2000" spc="-1" strike="noStrike">
                    <a:solidFill>
                      <a:srgbClr val="0000ff"/>
                    </a:solidFill>
                    <a:latin typeface="Arial"/>
                    <a:ea typeface="DejaVu Sans"/>
                  </a:rPr>
                  <a:t>.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667" name="Line 72"/>
              <p:cNvSpPr/>
              <p:nvPr/>
            </p:nvSpPr>
            <p:spPr>
              <a:xfrm>
                <a:off x="4594680" y="4325760"/>
                <a:ext cx="93600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8" name="Line 73"/>
              <p:cNvSpPr/>
              <p:nvPr/>
            </p:nvSpPr>
            <p:spPr>
              <a:xfrm>
                <a:off x="4594680" y="4433760"/>
                <a:ext cx="93600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9" name="Line 74"/>
              <p:cNvSpPr/>
              <p:nvPr/>
            </p:nvSpPr>
            <p:spPr>
              <a:xfrm>
                <a:off x="4594680" y="4541760"/>
                <a:ext cx="93600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0" name="Line 75"/>
              <p:cNvSpPr/>
              <p:nvPr/>
            </p:nvSpPr>
            <p:spPr>
              <a:xfrm>
                <a:off x="4594680" y="4649760"/>
                <a:ext cx="93600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" name="Line 76"/>
              <p:cNvSpPr/>
              <p:nvPr/>
            </p:nvSpPr>
            <p:spPr>
              <a:xfrm>
                <a:off x="4594680" y="4757760"/>
                <a:ext cx="93600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72" name="Group 77"/>
              <p:cNvGrpSpPr/>
              <p:nvPr/>
            </p:nvGrpSpPr>
            <p:grpSpPr>
              <a:xfrm>
                <a:off x="4917600" y="3749400"/>
                <a:ext cx="252000" cy="613080"/>
                <a:chOff x="4917600" y="3749400"/>
                <a:chExt cx="252000" cy="613080"/>
              </a:xfrm>
            </p:grpSpPr>
            <p:sp>
              <p:nvSpPr>
                <p:cNvPr id="673" name="CustomShape 78"/>
                <p:cNvSpPr/>
                <p:nvPr/>
              </p:nvSpPr>
              <p:spPr>
                <a:xfrm>
                  <a:off x="4917600" y="374940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674" name="CustomShape 79"/>
                <p:cNvSpPr/>
                <p:nvPr/>
              </p:nvSpPr>
              <p:spPr>
                <a:xfrm>
                  <a:off x="4917600" y="382104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675" name="CustomShape 80"/>
                <p:cNvSpPr/>
                <p:nvPr/>
              </p:nvSpPr>
              <p:spPr>
                <a:xfrm>
                  <a:off x="4919040" y="389412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676" name="CustomShape 81"/>
                <p:cNvSpPr/>
                <p:nvPr/>
              </p:nvSpPr>
              <p:spPr>
                <a:xfrm>
                  <a:off x="4917600" y="396396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</p:grpSp>
          <p:sp>
            <p:nvSpPr>
              <p:cNvPr id="677" name="Line 82"/>
              <p:cNvSpPr/>
              <p:nvPr/>
            </p:nvSpPr>
            <p:spPr>
              <a:xfrm flipV="1">
                <a:off x="4413600" y="3857400"/>
                <a:ext cx="360" cy="244800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8" name="Line 83"/>
              <p:cNvSpPr/>
              <p:nvPr/>
            </p:nvSpPr>
            <p:spPr>
              <a:xfrm>
                <a:off x="4018320" y="5153040"/>
                <a:ext cx="1762920" cy="36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9" name="Line 84"/>
              <p:cNvSpPr/>
              <p:nvPr/>
            </p:nvSpPr>
            <p:spPr>
              <a:xfrm>
                <a:off x="4413600" y="4757760"/>
                <a:ext cx="107640" cy="36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0" name="Line 85"/>
              <p:cNvSpPr/>
              <p:nvPr/>
            </p:nvSpPr>
            <p:spPr>
              <a:xfrm>
                <a:off x="4413600" y="5513400"/>
                <a:ext cx="107640" cy="36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1" name="CustomShape 86"/>
              <p:cNvSpPr/>
              <p:nvPr/>
            </p:nvSpPr>
            <p:spPr>
              <a:xfrm>
                <a:off x="3843360" y="4541760"/>
                <a:ext cx="582480" cy="36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</a:t>
                </a:r>
                <a:r>
                  <a:rPr b="1" i="1" lang="es-E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c</a:t>
                </a:r>
                <a:r>
                  <a:rPr b="1" lang="es-ES" sz="1800" spc="-1" strike="noStrike" baseline="30000">
                    <a:solidFill>
                      <a:srgbClr val="000000"/>
                    </a:solidFill>
                    <a:latin typeface="Arial"/>
                    <a:ea typeface="DejaVu Sans"/>
                  </a:rPr>
                  <a:t>2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682" name="CustomShape 87"/>
              <p:cNvSpPr/>
              <p:nvPr/>
            </p:nvSpPr>
            <p:spPr>
              <a:xfrm>
                <a:off x="3784680" y="5325840"/>
                <a:ext cx="658800" cy="36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-m</a:t>
                </a:r>
                <a:r>
                  <a:rPr b="1" i="1" lang="es-E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c</a:t>
                </a:r>
                <a:r>
                  <a:rPr b="1" lang="es-ES" sz="1800" spc="-1" strike="noStrike" baseline="30000">
                    <a:solidFill>
                      <a:srgbClr val="000000"/>
                    </a:solidFill>
                    <a:latin typeface="Arial"/>
                    <a:ea typeface="DejaVu Sans"/>
                  </a:rPr>
                  <a:t>2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683" name="CustomShape 88"/>
              <p:cNvSpPr/>
              <p:nvPr/>
            </p:nvSpPr>
            <p:spPr>
              <a:xfrm>
                <a:off x="4809960" y="4613040"/>
                <a:ext cx="72360" cy="72720"/>
              </a:xfrm>
              <a:prstGeom prst="ellips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4" name="Line 89"/>
              <p:cNvSpPr/>
              <p:nvPr/>
            </p:nvSpPr>
            <p:spPr>
              <a:xfrm flipV="1">
                <a:off x="4700880" y="4649760"/>
                <a:ext cx="360" cy="971280"/>
              </a:xfrm>
              <a:prstGeom prst="line">
                <a:avLst/>
              </a:prstGeom>
              <a:ln cap="rnd" w="22320">
                <a:solidFill>
                  <a:srgbClr val="008000"/>
                </a:solidFill>
                <a:custDash>
                  <a:ds d="100000" sp="100000"/>
                </a:custDash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85" name="Group 90"/>
              <p:cNvGrpSpPr/>
              <p:nvPr/>
            </p:nvGrpSpPr>
            <p:grpSpPr>
              <a:xfrm>
                <a:off x="3992040" y="4881600"/>
                <a:ext cx="708120" cy="702720"/>
                <a:chOff x="3992040" y="4881600"/>
                <a:chExt cx="708120" cy="702720"/>
              </a:xfrm>
            </p:grpSpPr>
            <p:sp>
              <p:nvSpPr>
                <p:cNvPr id="686" name="Line 91"/>
                <p:cNvSpPr/>
                <p:nvPr/>
              </p:nvSpPr>
              <p:spPr>
                <a:xfrm>
                  <a:off x="4544640" y="5481360"/>
                  <a:ext cx="155520" cy="102960"/>
                </a:xfrm>
                <a:prstGeom prst="line">
                  <a:avLst/>
                </a:prstGeom>
                <a:ln w="28440">
                  <a:solidFill>
                    <a:srgbClr val="cc00ff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7" name="CustomShape 92"/>
                <p:cNvSpPr/>
                <p:nvPr/>
              </p:nvSpPr>
              <p:spPr>
                <a:xfrm rot="2193600">
                  <a:off x="3946680" y="5247360"/>
                  <a:ext cx="662400" cy="67320"/>
                </a:xfrm>
                <a:custGeom>
                  <a:avLst/>
                  <a:gdLst/>
                  <a:ahLst/>
                  <a:rect l="l" t="t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440">
                  <a:solidFill>
                    <a:srgbClr val="cc00f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88" name="CustomShape 93"/>
                <p:cNvSpPr/>
                <p:nvPr/>
              </p:nvSpPr>
              <p:spPr>
                <a:xfrm>
                  <a:off x="4376520" y="4881600"/>
                  <a:ext cx="194400" cy="459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s-ES" sz="2400" spc="-1" strike="noStrike">
                      <a:solidFill>
                        <a:srgbClr val="cc00ff"/>
                      </a:solidFill>
                      <a:latin typeface="Symbol"/>
                      <a:ea typeface="Symbol"/>
                    </a:rPr>
                    <a:t></a:t>
                  </a:r>
                  <a:endParaRPr b="0" lang="es-ES" sz="24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689" name="Group 94"/>
            <p:cNvGrpSpPr/>
            <p:nvPr/>
          </p:nvGrpSpPr>
          <p:grpSpPr>
            <a:xfrm>
              <a:off x="6484680" y="3749400"/>
              <a:ext cx="1996560" cy="2629080"/>
              <a:chOff x="6484680" y="3749400"/>
              <a:chExt cx="1996560" cy="2629080"/>
            </a:xfrm>
          </p:grpSpPr>
          <p:grpSp>
            <p:nvGrpSpPr>
              <p:cNvPr id="690" name="Group 95"/>
              <p:cNvGrpSpPr/>
              <p:nvPr/>
            </p:nvGrpSpPr>
            <p:grpSpPr>
              <a:xfrm>
                <a:off x="7294320" y="5476680"/>
                <a:ext cx="936360" cy="72360"/>
                <a:chOff x="7294320" y="5476680"/>
                <a:chExt cx="936360" cy="72360"/>
              </a:xfrm>
            </p:grpSpPr>
            <p:sp>
              <p:nvSpPr>
                <p:cNvPr id="691" name="Line 96"/>
                <p:cNvSpPr/>
                <p:nvPr/>
              </p:nvSpPr>
              <p:spPr>
                <a:xfrm>
                  <a:off x="7294320" y="5513040"/>
                  <a:ext cx="93636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2" name="CustomShape 97"/>
                <p:cNvSpPr/>
                <p:nvPr/>
              </p:nvSpPr>
              <p:spPr>
                <a:xfrm>
                  <a:off x="7509960" y="547812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3" name="CustomShape 98"/>
                <p:cNvSpPr/>
                <p:nvPr/>
              </p:nvSpPr>
              <p:spPr>
                <a:xfrm>
                  <a:off x="7941600" y="547668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694" name="Line 99"/>
              <p:cNvSpPr/>
              <p:nvPr/>
            </p:nvSpPr>
            <p:spPr>
              <a:xfrm>
                <a:off x="7294320" y="5621040"/>
                <a:ext cx="93636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5" name="CustomShape 100"/>
              <p:cNvSpPr/>
              <p:nvPr/>
            </p:nvSpPr>
            <p:spPr>
              <a:xfrm>
                <a:off x="7509960" y="5586120"/>
                <a:ext cx="70920" cy="71280"/>
              </a:xfrm>
              <a:prstGeom prst="ellipse">
                <a:avLst/>
              </a:prstGeom>
              <a:solidFill>
                <a:srgbClr val="ffffff"/>
              </a:solidFill>
              <a:ln w="12600">
                <a:solidFill>
                  <a:srgbClr val="ff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" name="CustomShape 101"/>
              <p:cNvSpPr/>
              <p:nvPr/>
            </p:nvSpPr>
            <p:spPr>
              <a:xfrm>
                <a:off x="7941960" y="5584680"/>
                <a:ext cx="70560" cy="712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697" name="Group 102"/>
              <p:cNvGrpSpPr/>
              <p:nvPr/>
            </p:nvGrpSpPr>
            <p:grpSpPr>
              <a:xfrm>
                <a:off x="7294320" y="5692680"/>
                <a:ext cx="936360" cy="72360"/>
                <a:chOff x="7294320" y="5692680"/>
                <a:chExt cx="936360" cy="72360"/>
              </a:xfrm>
            </p:grpSpPr>
            <p:sp>
              <p:nvSpPr>
                <p:cNvPr id="698" name="Line 103"/>
                <p:cNvSpPr/>
                <p:nvPr/>
              </p:nvSpPr>
              <p:spPr>
                <a:xfrm>
                  <a:off x="7294320" y="5729040"/>
                  <a:ext cx="93636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699" name="CustomShape 104"/>
                <p:cNvSpPr/>
                <p:nvPr/>
              </p:nvSpPr>
              <p:spPr>
                <a:xfrm>
                  <a:off x="7509960" y="569412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0" name="CustomShape 105"/>
                <p:cNvSpPr/>
                <p:nvPr/>
              </p:nvSpPr>
              <p:spPr>
                <a:xfrm>
                  <a:off x="7941600" y="569268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1" name="Line 106"/>
              <p:cNvSpPr/>
              <p:nvPr/>
            </p:nvSpPr>
            <p:spPr>
              <a:xfrm>
                <a:off x="7294320" y="5837040"/>
                <a:ext cx="93636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2" name="CustomShape 107"/>
              <p:cNvSpPr/>
              <p:nvPr/>
            </p:nvSpPr>
            <p:spPr>
              <a:xfrm>
                <a:off x="7509960" y="5802120"/>
                <a:ext cx="70920" cy="7128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3" name="CustomShape 108"/>
              <p:cNvSpPr/>
              <p:nvPr/>
            </p:nvSpPr>
            <p:spPr>
              <a:xfrm>
                <a:off x="7941960" y="5800680"/>
                <a:ext cx="70560" cy="709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04" name="Group 109"/>
              <p:cNvGrpSpPr/>
              <p:nvPr/>
            </p:nvGrpSpPr>
            <p:grpSpPr>
              <a:xfrm>
                <a:off x="7294320" y="5908680"/>
                <a:ext cx="936360" cy="72360"/>
                <a:chOff x="7294320" y="5908680"/>
                <a:chExt cx="936360" cy="72360"/>
              </a:xfrm>
            </p:grpSpPr>
            <p:sp>
              <p:nvSpPr>
                <p:cNvPr id="705" name="Line 110"/>
                <p:cNvSpPr/>
                <p:nvPr/>
              </p:nvSpPr>
              <p:spPr>
                <a:xfrm>
                  <a:off x="7294320" y="5945040"/>
                  <a:ext cx="936360" cy="360"/>
                </a:xfrm>
                <a:prstGeom prst="line">
                  <a:avLst/>
                </a:prstGeom>
                <a:ln w="22320">
                  <a:solidFill>
                    <a:srgbClr val="0000ff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6" name="CustomShape 111"/>
                <p:cNvSpPr/>
                <p:nvPr/>
              </p:nvSpPr>
              <p:spPr>
                <a:xfrm>
                  <a:off x="7509960" y="591012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707" name="CustomShape 112"/>
                <p:cNvSpPr/>
                <p:nvPr/>
              </p:nvSpPr>
              <p:spPr>
                <a:xfrm>
                  <a:off x="7941600" y="5908680"/>
                  <a:ext cx="7056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708" name="CustomShape 113"/>
              <p:cNvSpPr/>
              <p:nvPr/>
            </p:nvSpPr>
            <p:spPr>
              <a:xfrm>
                <a:off x="7617960" y="5765760"/>
                <a:ext cx="2505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2000" spc="-1" strike="noStrike">
                    <a:solidFill>
                      <a:srgbClr val="0000ff"/>
                    </a:solidFill>
                    <a:latin typeface="Arial"/>
                    <a:ea typeface="DejaVu Sans"/>
                  </a:rPr>
                  <a:t>.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709" name="CustomShape 114"/>
              <p:cNvSpPr/>
              <p:nvPr/>
            </p:nvSpPr>
            <p:spPr>
              <a:xfrm>
                <a:off x="7617960" y="5837040"/>
                <a:ext cx="2505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2000" spc="-1" strike="noStrike">
                    <a:solidFill>
                      <a:srgbClr val="0000ff"/>
                    </a:solidFill>
                    <a:latin typeface="Arial"/>
                    <a:ea typeface="DejaVu Sans"/>
                  </a:rPr>
                  <a:t>.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710" name="CustomShape 115"/>
              <p:cNvSpPr/>
              <p:nvPr/>
            </p:nvSpPr>
            <p:spPr>
              <a:xfrm>
                <a:off x="7619400" y="5910120"/>
                <a:ext cx="2505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2000" spc="-1" strike="noStrike">
                    <a:solidFill>
                      <a:srgbClr val="0000ff"/>
                    </a:solidFill>
                    <a:latin typeface="Arial"/>
                    <a:ea typeface="DejaVu Sans"/>
                  </a:rPr>
                  <a:t>.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711" name="CustomShape 116"/>
              <p:cNvSpPr/>
              <p:nvPr/>
            </p:nvSpPr>
            <p:spPr>
              <a:xfrm>
                <a:off x="7617960" y="5979960"/>
                <a:ext cx="250560" cy="3985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2000" spc="-1" strike="noStrike">
                    <a:solidFill>
                      <a:srgbClr val="0000ff"/>
                    </a:solidFill>
                    <a:latin typeface="Arial"/>
                    <a:ea typeface="DejaVu Sans"/>
                  </a:rPr>
                  <a:t>.</a:t>
                </a:r>
                <a:endParaRPr b="0" lang="es-ES" sz="2000" spc="-1" strike="noStrike">
                  <a:latin typeface="Arial"/>
                </a:endParaRPr>
              </a:p>
            </p:txBody>
          </p:sp>
          <p:sp>
            <p:nvSpPr>
              <p:cNvPr id="712" name="Line 117"/>
              <p:cNvSpPr/>
              <p:nvPr/>
            </p:nvSpPr>
            <p:spPr>
              <a:xfrm>
                <a:off x="7294320" y="4325760"/>
                <a:ext cx="93636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" name="Line 118"/>
              <p:cNvSpPr/>
              <p:nvPr/>
            </p:nvSpPr>
            <p:spPr>
              <a:xfrm>
                <a:off x="7294320" y="4433760"/>
                <a:ext cx="93636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4" name="Line 119"/>
              <p:cNvSpPr/>
              <p:nvPr/>
            </p:nvSpPr>
            <p:spPr>
              <a:xfrm>
                <a:off x="7294320" y="4541760"/>
                <a:ext cx="93636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5" name="Line 120"/>
              <p:cNvSpPr/>
              <p:nvPr/>
            </p:nvSpPr>
            <p:spPr>
              <a:xfrm>
                <a:off x="7294320" y="4649760"/>
                <a:ext cx="93636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" name="Line 121"/>
              <p:cNvSpPr/>
              <p:nvPr/>
            </p:nvSpPr>
            <p:spPr>
              <a:xfrm>
                <a:off x="7294320" y="4757760"/>
                <a:ext cx="93636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717" name="Group 122"/>
              <p:cNvGrpSpPr/>
              <p:nvPr/>
            </p:nvGrpSpPr>
            <p:grpSpPr>
              <a:xfrm>
                <a:off x="7617600" y="3749400"/>
                <a:ext cx="252000" cy="613080"/>
                <a:chOff x="7617600" y="3749400"/>
                <a:chExt cx="252000" cy="613080"/>
              </a:xfrm>
            </p:grpSpPr>
            <p:sp>
              <p:nvSpPr>
                <p:cNvPr id="718" name="CustomShape 123"/>
                <p:cNvSpPr/>
                <p:nvPr/>
              </p:nvSpPr>
              <p:spPr>
                <a:xfrm>
                  <a:off x="7617600" y="374940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719" name="CustomShape 124"/>
                <p:cNvSpPr/>
                <p:nvPr/>
              </p:nvSpPr>
              <p:spPr>
                <a:xfrm>
                  <a:off x="7617600" y="382104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720" name="CustomShape 125"/>
                <p:cNvSpPr/>
                <p:nvPr/>
              </p:nvSpPr>
              <p:spPr>
                <a:xfrm>
                  <a:off x="7619040" y="389412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  <p:sp>
              <p:nvSpPr>
                <p:cNvPr id="721" name="CustomShape 126"/>
                <p:cNvSpPr/>
                <p:nvPr/>
              </p:nvSpPr>
              <p:spPr>
                <a:xfrm>
                  <a:off x="7617600" y="3963960"/>
                  <a:ext cx="250560" cy="39852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wrap="none" lIns="90000" rIns="90000" tIns="46800" bIns="46800">
                  <a:spAutoFit/>
                </a:bodyPr>
                <a:p>
                  <a:pPr>
                    <a:lnSpc>
                      <a:spcPct val="100000"/>
                    </a:lnSpc>
                  </a:pPr>
                  <a:r>
                    <a:rPr b="1" lang="es-ES" sz="2000" spc="-1" strike="noStrike">
                      <a:solidFill>
                        <a:srgbClr val="0000ff"/>
                      </a:solidFill>
                      <a:latin typeface="Arial"/>
                      <a:ea typeface="DejaVu Sans"/>
                    </a:rPr>
                    <a:t>.</a:t>
                  </a:r>
                  <a:endParaRPr b="0" lang="es-ES" sz="2000" spc="-1" strike="noStrike">
                    <a:latin typeface="Arial"/>
                  </a:endParaRPr>
                </a:p>
              </p:txBody>
            </p:sp>
          </p:grpSp>
          <p:sp>
            <p:nvSpPr>
              <p:cNvPr id="722" name="Line 127"/>
              <p:cNvSpPr/>
              <p:nvPr/>
            </p:nvSpPr>
            <p:spPr>
              <a:xfrm flipV="1">
                <a:off x="7113600" y="3857400"/>
                <a:ext cx="360" cy="244800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" name="Line 128"/>
              <p:cNvSpPr/>
              <p:nvPr/>
            </p:nvSpPr>
            <p:spPr>
              <a:xfrm>
                <a:off x="6718320" y="5153040"/>
                <a:ext cx="1762920" cy="36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" name="Line 129"/>
              <p:cNvSpPr/>
              <p:nvPr/>
            </p:nvSpPr>
            <p:spPr>
              <a:xfrm>
                <a:off x="7113600" y="4757760"/>
                <a:ext cx="107640" cy="36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5" name="Line 130"/>
              <p:cNvSpPr/>
              <p:nvPr/>
            </p:nvSpPr>
            <p:spPr>
              <a:xfrm>
                <a:off x="7113600" y="5513400"/>
                <a:ext cx="107640" cy="36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" name="CustomShape 131"/>
              <p:cNvSpPr/>
              <p:nvPr/>
            </p:nvSpPr>
            <p:spPr>
              <a:xfrm>
                <a:off x="6543360" y="4541760"/>
                <a:ext cx="582480" cy="36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</a:t>
                </a:r>
                <a:r>
                  <a:rPr b="1" i="1" lang="es-E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c</a:t>
                </a:r>
                <a:r>
                  <a:rPr b="1" lang="es-ES" sz="1800" spc="-1" strike="noStrike" baseline="30000">
                    <a:solidFill>
                      <a:srgbClr val="000000"/>
                    </a:solidFill>
                    <a:latin typeface="Arial"/>
                    <a:ea typeface="DejaVu Sans"/>
                  </a:rPr>
                  <a:t>2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727" name="CustomShape 132"/>
              <p:cNvSpPr/>
              <p:nvPr/>
            </p:nvSpPr>
            <p:spPr>
              <a:xfrm>
                <a:off x="6484680" y="5325840"/>
                <a:ext cx="658800" cy="36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-m</a:t>
                </a:r>
                <a:r>
                  <a:rPr b="1" i="1" lang="es-E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c</a:t>
                </a:r>
                <a:r>
                  <a:rPr b="1" lang="es-ES" sz="1800" spc="-1" strike="noStrike" baseline="30000">
                    <a:solidFill>
                      <a:srgbClr val="000000"/>
                    </a:solidFill>
                    <a:latin typeface="Arial"/>
                    <a:ea typeface="DejaVu Sans"/>
                  </a:rPr>
                  <a:t>2</a:t>
                </a:r>
                <a:endParaRPr b="0" lang="es-ES" sz="1800" spc="-1" strike="noStrike">
                  <a:latin typeface="Arial"/>
                </a:endParaRPr>
              </a:p>
            </p:txBody>
          </p:sp>
          <p:sp>
            <p:nvSpPr>
              <p:cNvPr id="728" name="CustomShape 133"/>
              <p:cNvSpPr/>
              <p:nvPr/>
            </p:nvSpPr>
            <p:spPr>
              <a:xfrm>
                <a:off x="7509960" y="4613040"/>
                <a:ext cx="72360" cy="72720"/>
              </a:xfrm>
              <a:prstGeom prst="ellipse">
                <a:avLst/>
              </a:prstGeom>
              <a:solidFill>
                <a:srgbClr val="008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" name="Line 134"/>
              <p:cNvSpPr/>
              <p:nvPr/>
            </p:nvSpPr>
            <p:spPr>
              <a:xfrm>
                <a:off x="7400880" y="4684680"/>
                <a:ext cx="1080" cy="900000"/>
              </a:xfrm>
              <a:prstGeom prst="line">
                <a:avLst/>
              </a:prstGeom>
              <a:ln cap="rnd" w="22320">
                <a:solidFill>
                  <a:srgbClr val="008000"/>
                </a:solidFill>
                <a:custDash>
                  <a:ds d="100000" sp="100000"/>
                </a:custDash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" name="Line 135"/>
              <p:cNvSpPr/>
              <p:nvPr/>
            </p:nvSpPr>
            <p:spPr>
              <a:xfrm flipV="1">
                <a:off x="8054640" y="4905360"/>
                <a:ext cx="102600" cy="155520"/>
              </a:xfrm>
              <a:prstGeom prst="line">
                <a:avLst/>
              </a:prstGeom>
              <a:ln w="28440">
                <a:solidFill>
                  <a:srgbClr val="cc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1" name="CustomShape 136"/>
              <p:cNvSpPr/>
              <p:nvPr/>
            </p:nvSpPr>
            <p:spPr>
              <a:xfrm rot="18393600">
                <a:off x="7523280" y="5293080"/>
                <a:ext cx="663120" cy="67680"/>
              </a:xfrm>
              <a:custGeom>
                <a:avLst/>
                <a:gdLst/>
                <a:ahLst/>
                <a:rect l="l" t="t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440">
                <a:solidFill>
                  <a:srgbClr val="cc00ff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2" name="CustomShape 137"/>
              <p:cNvSpPr/>
              <p:nvPr/>
            </p:nvSpPr>
            <p:spPr>
              <a:xfrm>
                <a:off x="7584480" y="4902120"/>
                <a:ext cx="194760" cy="459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es-ES" sz="2400" spc="-1" strike="noStrike">
                    <a:solidFill>
                      <a:srgbClr val="cc00ff"/>
                    </a:solidFill>
                    <a:latin typeface="Symbol"/>
                    <a:ea typeface="Symbol"/>
                  </a:rPr>
                  <a:t></a:t>
                </a:r>
                <a:endParaRPr b="0" lang="es-ES" sz="2400" spc="-1" strike="noStrike">
                  <a:latin typeface="Arial"/>
                </a:endParaRPr>
              </a:p>
            </p:txBody>
          </p:sp>
        </p:grpSp>
        <p:pic>
          <p:nvPicPr>
            <p:cNvPr id="733" name="Picture 220" descr=""/>
            <p:cNvPicPr/>
            <p:nvPr/>
          </p:nvPicPr>
          <p:blipFill>
            <a:blip r:embed="rId1"/>
            <a:stretch/>
          </p:blipFill>
          <p:spPr>
            <a:xfrm>
              <a:off x="4558320" y="3465360"/>
              <a:ext cx="1167840" cy="320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4" name="Picture 222" descr=""/>
            <p:cNvPicPr/>
            <p:nvPr/>
          </p:nvPicPr>
          <p:blipFill>
            <a:blip r:embed="rId2"/>
            <a:stretch/>
          </p:blipFill>
          <p:spPr>
            <a:xfrm>
              <a:off x="7205760" y="3497040"/>
              <a:ext cx="1254960" cy="32040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238E5EA0-65CB-4D23-A816-8F861D60B8C4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736" name="CustomShape 2"/>
          <p:cNvSpPr/>
          <p:nvPr/>
        </p:nvSpPr>
        <p:spPr>
          <a:xfrm>
            <a:off x="1199880" y="4716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Discovery of the Positron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737" name="CustomShape 3"/>
          <p:cNvSpPr/>
          <p:nvPr/>
        </p:nvSpPr>
        <p:spPr>
          <a:xfrm>
            <a:off x="4476600" y="825480"/>
            <a:ext cx="472428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r">
              <a:lnSpc>
                <a:spcPct val="100000"/>
              </a:lnSpc>
              <a:spcBef>
                <a:spcPts val="998"/>
              </a:spcBef>
            </a:pPr>
            <a:r>
              <a:rPr b="1" lang="es-ES" sz="1600" spc="-1" strike="noStrike">
                <a:solidFill>
                  <a:srgbClr val="009999"/>
                </a:solidFill>
                <a:latin typeface="Arial"/>
                <a:ea typeface="DejaVu Sans"/>
              </a:rPr>
              <a:t>C.D.Anderson, Phys Rev 43 (1933) 491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738" name="Picture 28" descr=""/>
          <p:cNvPicPr/>
          <p:nvPr/>
        </p:nvPicPr>
        <p:blipFill>
          <a:blip r:embed="rId1"/>
          <a:stretch/>
        </p:blipFill>
        <p:spPr>
          <a:xfrm>
            <a:off x="5369040" y="1138320"/>
            <a:ext cx="4192200" cy="3106440"/>
          </a:xfrm>
          <a:prstGeom prst="rect">
            <a:avLst/>
          </a:prstGeom>
          <a:ln>
            <a:noFill/>
          </a:ln>
        </p:spPr>
      </p:pic>
      <p:sp>
        <p:nvSpPr>
          <p:cNvPr id="739" name="CustomShape 4"/>
          <p:cNvSpPr/>
          <p:nvPr/>
        </p:nvSpPr>
        <p:spPr>
          <a:xfrm>
            <a:off x="223920" y="717480"/>
            <a:ext cx="4476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lnSpc>
                <a:spcPct val="100000"/>
              </a:lnSpc>
              <a:spcBef>
                <a:spcPts val="1123"/>
              </a:spcBef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Cosmic ray track in cloud chamber: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740" name="Picture 9" descr=""/>
          <p:cNvPicPr/>
          <p:nvPr/>
        </p:nvPicPr>
        <p:blipFill>
          <a:blip r:embed="rId2"/>
          <a:stretch/>
        </p:blipFill>
        <p:spPr>
          <a:xfrm>
            <a:off x="685800" y="1041480"/>
            <a:ext cx="2744280" cy="2612520"/>
          </a:xfrm>
          <a:prstGeom prst="rect">
            <a:avLst/>
          </a:prstGeom>
          <a:ln>
            <a:noFill/>
          </a:ln>
        </p:spPr>
      </p:pic>
      <p:sp>
        <p:nvSpPr>
          <p:cNvPr id="741" name="CustomShape 5"/>
          <p:cNvSpPr/>
          <p:nvPr/>
        </p:nvSpPr>
        <p:spPr>
          <a:xfrm>
            <a:off x="1967040" y="1868400"/>
            <a:ext cx="11138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r">
              <a:lnSpc>
                <a:spcPct val="100000"/>
              </a:lnSpc>
              <a:spcBef>
                <a:spcPts val="1247"/>
              </a:spcBef>
            </a:pPr>
            <a:r>
              <a:rPr b="0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23 MeV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742" name="CustomShape 6"/>
          <p:cNvSpPr/>
          <p:nvPr/>
        </p:nvSpPr>
        <p:spPr>
          <a:xfrm>
            <a:off x="1568520" y="2986200"/>
            <a:ext cx="13060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r">
              <a:lnSpc>
                <a:spcPct val="100000"/>
              </a:lnSpc>
              <a:spcBef>
                <a:spcPts val="1247"/>
              </a:spcBef>
            </a:pPr>
            <a:r>
              <a:rPr b="0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63 MeV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743" name="CustomShape 7"/>
          <p:cNvSpPr/>
          <p:nvPr/>
        </p:nvSpPr>
        <p:spPr>
          <a:xfrm>
            <a:off x="3738600" y="1941480"/>
            <a:ext cx="103464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1123"/>
              </a:spcBef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 mm Lead Plate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44" name="Line 8"/>
          <p:cNvSpPr/>
          <p:nvPr/>
        </p:nvSpPr>
        <p:spPr>
          <a:xfrm flipV="1">
            <a:off x="1463760" y="2963880"/>
            <a:ext cx="228600" cy="412560"/>
          </a:xfrm>
          <a:prstGeom prst="line">
            <a:avLst/>
          </a:prstGeom>
          <a:ln w="3816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Line 9"/>
          <p:cNvSpPr/>
          <p:nvPr/>
        </p:nvSpPr>
        <p:spPr>
          <a:xfrm flipH="1" flipV="1">
            <a:off x="1785600" y="1956960"/>
            <a:ext cx="88920" cy="228600"/>
          </a:xfrm>
          <a:prstGeom prst="line">
            <a:avLst/>
          </a:prstGeom>
          <a:ln w="38160">
            <a:solidFill>
              <a:srgbClr val="ff33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10"/>
          <p:cNvSpPr/>
          <p:nvPr/>
        </p:nvSpPr>
        <p:spPr>
          <a:xfrm>
            <a:off x="1054080" y="2914560"/>
            <a:ext cx="5871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b="1" lang="es-ES" sz="2400" spc="-1" strike="noStrike">
                <a:solidFill>
                  <a:srgbClr val="ff0000"/>
                </a:solidFill>
                <a:latin typeface="Arial"/>
                <a:ea typeface="DejaVu Sans"/>
              </a:rPr>
              <a:t>e</a:t>
            </a:r>
            <a:r>
              <a:rPr b="1" lang="es-ES" sz="2400" spc="-1" strike="noStrike" baseline="30000">
                <a:solidFill>
                  <a:srgbClr val="ff0000"/>
                </a:solidFill>
                <a:latin typeface="Symbol"/>
                <a:ea typeface="Symbol"/>
              </a:rPr>
              <a:t>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47" name="CustomShape 11"/>
          <p:cNvSpPr/>
          <p:nvPr/>
        </p:nvSpPr>
        <p:spPr>
          <a:xfrm>
            <a:off x="1249200" y="1870200"/>
            <a:ext cx="6807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spcBef>
                <a:spcPts val="1500"/>
              </a:spcBef>
            </a:pPr>
            <a:r>
              <a:rPr b="1" lang="es-ES" sz="2400" spc="-1" strike="noStrike">
                <a:solidFill>
                  <a:srgbClr val="ff0000"/>
                </a:solidFill>
                <a:latin typeface="Arial"/>
                <a:ea typeface="DejaVu Sans"/>
              </a:rPr>
              <a:t>e</a:t>
            </a:r>
            <a:r>
              <a:rPr b="1" lang="es-ES" sz="2400" spc="-1" strike="noStrike" baseline="30000">
                <a:solidFill>
                  <a:srgbClr val="ff0000"/>
                </a:solidFill>
                <a:latin typeface="Symbol"/>
                <a:ea typeface="Symbol"/>
              </a:rPr>
              <a:t>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748" name="Line 12"/>
          <p:cNvSpPr/>
          <p:nvPr/>
        </p:nvSpPr>
        <p:spPr>
          <a:xfrm flipH="1">
            <a:off x="3370320" y="2373480"/>
            <a:ext cx="396720" cy="360"/>
          </a:xfrm>
          <a:prstGeom prst="line">
            <a:avLst/>
          </a:prstGeom>
          <a:ln w="2232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13"/>
          <p:cNvSpPr/>
          <p:nvPr/>
        </p:nvSpPr>
        <p:spPr>
          <a:xfrm>
            <a:off x="533520" y="3597120"/>
            <a:ext cx="6324120" cy="14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1" lang="es-ES" sz="18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enters at bottom, slows down in the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lead plate – know direction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Curvature in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B-field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shows that it is a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positive particle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Can’t be a proton as would have stopped in the lead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50" name="CustomShape 14"/>
          <p:cNvSpPr/>
          <p:nvPr/>
        </p:nvSpPr>
        <p:spPr>
          <a:xfrm>
            <a:off x="1460520" y="5216400"/>
            <a:ext cx="576000" cy="215640"/>
          </a:xfrm>
          <a:custGeom>
            <a:avLst/>
            <a:gdLst/>
            <a:ahLst/>
            <a:rect l="l" t="t" r="r" b="b"/>
            <a:pathLst>
              <a:path w="1603" h="602">
                <a:moveTo>
                  <a:pt x="0" y="150"/>
                </a:moveTo>
                <a:lnTo>
                  <a:pt x="1201" y="150"/>
                </a:lnTo>
                <a:lnTo>
                  <a:pt x="1201" y="0"/>
                </a:lnTo>
                <a:lnTo>
                  <a:pt x="1602" y="300"/>
                </a:lnTo>
                <a:lnTo>
                  <a:pt x="1201" y="601"/>
                </a:lnTo>
                <a:lnTo>
                  <a:pt x="1201" y="450"/>
                </a:lnTo>
                <a:lnTo>
                  <a:pt x="0" y="450"/>
                </a:lnTo>
                <a:lnTo>
                  <a:pt x="0" y="15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15"/>
          <p:cNvSpPr/>
          <p:nvPr/>
        </p:nvSpPr>
        <p:spPr>
          <a:xfrm>
            <a:off x="2107800" y="5108400"/>
            <a:ext cx="66535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Provided Verification of Predictions of Dirac Equation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752" name="CustomShape 16"/>
          <p:cNvSpPr/>
          <p:nvPr/>
        </p:nvSpPr>
        <p:spPr>
          <a:xfrm>
            <a:off x="454680" y="5649840"/>
            <a:ext cx="902772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Anti-particle solutions exist ! But the picture of the vacuum corresponding to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state where all –ve energy states are occupied is rather unsatisfactory, what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about bosons (no exclusion principle),….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53" name="CustomShape 17"/>
          <p:cNvSpPr/>
          <p:nvPr/>
        </p:nvSpPr>
        <p:spPr>
          <a:xfrm>
            <a:off x="1387440" y="5110200"/>
            <a:ext cx="7381440" cy="43128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54" name="Group 18"/>
          <p:cNvGrpSpPr/>
          <p:nvPr/>
        </p:nvGrpSpPr>
        <p:grpSpPr>
          <a:xfrm>
            <a:off x="3218040" y="1284120"/>
            <a:ext cx="705240" cy="459360"/>
            <a:chOff x="3218040" y="1284120"/>
            <a:chExt cx="705240" cy="459360"/>
          </a:xfrm>
        </p:grpSpPr>
        <p:grpSp>
          <p:nvGrpSpPr>
            <p:cNvPr id="755" name="Group 19"/>
            <p:cNvGrpSpPr/>
            <p:nvPr/>
          </p:nvGrpSpPr>
          <p:grpSpPr>
            <a:xfrm>
              <a:off x="3218040" y="1398240"/>
              <a:ext cx="286920" cy="286920"/>
              <a:chOff x="3218040" y="1398240"/>
              <a:chExt cx="286920" cy="286920"/>
            </a:xfrm>
          </p:grpSpPr>
          <p:sp>
            <p:nvSpPr>
              <p:cNvPr id="756" name="CustomShape 20"/>
              <p:cNvSpPr/>
              <p:nvPr/>
            </p:nvSpPr>
            <p:spPr>
              <a:xfrm>
                <a:off x="3218040" y="1398240"/>
                <a:ext cx="286920" cy="286920"/>
              </a:xfrm>
              <a:prstGeom prst="ellipse">
                <a:avLst/>
              </a:pr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7" name="Line 21"/>
              <p:cNvSpPr/>
              <p:nvPr/>
            </p:nvSpPr>
            <p:spPr>
              <a:xfrm flipV="1">
                <a:off x="3252600" y="1434600"/>
                <a:ext cx="215640" cy="21600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" name="Line 22"/>
              <p:cNvSpPr/>
              <p:nvPr/>
            </p:nvSpPr>
            <p:spPr>
              <a:xfrm flipH="1" flipV="1">
                <a:off x="3263400" y="1458000"/>
                <a:ext cx="214200" cy="18108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59" name="CustomShape 23"/>
            <p:cNvSpPr/>
            <p:nvPr/>
          </p:nvSpPr>
          <p:spPr>
            <a:xfrm>
              <a:off x="3523320" y="1284120"/>
              <a:ext cx="39996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400" spc="-1" strike="noStrike">
                  <a:solidFill>
                    <a:srgbClr val="0000ff"/>
                  </a:solidFill>
                  <a:latin typeface="Arial"/>
                  <a:ea typeface="DejaVu Sans"/>
                </a:rPr>
                <a:t>B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760" name="Line 24"/>
            <p:cNvSpPr/>
            <p:nvPr/>
          </p:nvSpPr>
          <p:spPr>
            <a:xfrm>
              <a:off x="3646440" y="1346040"/>
              <a:ext cx="166680" cy="36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30914AD9-027A-415C-8CAD-03A37E10BD11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762" name="CustomShape 2"/>
          <p:cNvSpPr/>
          <p:nvPr/>
        </p:nvSpPr>
        <p:spPr>
          <a:xfrm>
            <a:off x="121896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Feynman-St</a:t>
            </a:r>
            <a:r>
              <a:rPr b="1" lang="es-ES" sz="3000" spc="-1" strike="noStrike">
                <a:solidFill>
                  <a:srgbClr val="ff3300"/>
                </a:solidFill>
                <a:latin typeface="Arial"/>
                <a:ea typeface="Arial"/>
              </a:rPr>
              <a:t>ückelberg Interpretation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763" name="CustomShape 3"/>
          <p:cNvSpPr/>
          <p:nvPr/>
        </p:nvSpPr>
        <p:spPr>
          <a:xfrm>
            <a:off x="449280" y="1668600"/>
            <a:ext cx="861696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Interpret a negative energy solution as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 negative energy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particle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which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propagates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backwards in time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 equivalently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a positive energy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anti-particle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propagates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forwards in time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764" name="CustomShape 4"/>
          <p:cNvSpPr/>
          <p:nvPr/>
        </p:nvSpPr>
        <p:spPr>
          <a:xfrm>
            <a:off x="452520" y="1341360"/>
            <a:ext cx="418068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Feynman-St</a:t>
            </a:r>
            <a:r>
              <a:rPr b="1" lang="es-E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ückelberg Interpretation: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765" name="Group 5"/>
          <p:cNvGrpSpPr/>
          <p:nvPr/>
        </p:nvGrpSpPr>
        <p:grpSpPr>
          <a:xfrm>
            <a:off x="849240" y="2906640"/>
            <a:ext cx="3061800" cy="1406520"/>
            <a:chOff x="849240" y="2906640"/>
            <a:chExt cx="3061800" cy="1406520"/>
          </a:xfrm>
        </p:grpSpPr>
        <p:sp>
          <p:nvSpPr>
            <p:cNvPr id="766" name="Line 6"/>
            <p:cNvSpPr/>
            <p:nvPr/>
          </p:nvSpPr>
          <p:spPr>
            <a:xfrm flipV="1">
              <a:off x="1390320" y="3014280"/>
              <a:ext cx="360" cy="11527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7"/>
            <p:cNvSpPr/>
            <p:nvPr/>
          </p:nvSpPr>
          <p:spPr>
            <a:xfrm rot="16200000">
              <a:off x="733320" y="3256200"/>
              <a:ext cx="70308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b="0" lang="es-ES" sz="2000" spc="-1" strike="noStrike">
                <a:latin typeface="Arial"/>
              </a:endParaRPr>
            </a:p>
          </p:txBody>
        </p:sp>
        <p:grpSp>
          <p:nvGrpSpPr>
            <p:cNvPr id="768" name="Group 8"/>
            <p:cNvGrpSpPr/>
            <p:nvPr/>
          </p:nvGrpSpPr>
          <p:grpSpPr>
            <a:xfrm>
              <a:off x="1936440" y="3228840"/>
              <a:ext cx="360" cy="720720"/>
              <a:chOff x="1936440" y="3228840"/>
              <a:chExt cx="360" cy="720720"/>
            </a:xfrm>
          </p:grpSpPr>
          <p:sp>
            <p:nvSpPr>
              <p:cNvPr id="769" name="Line 9"/>
              <p:cNvSpPr/>
              <p:nvPr/>
            </p:nvSpPr>
            <p:spPr>
              <a:xfrm flipV="1">
                <a:off x="1936440" y="3517560"/>
                <a:ext cx="360" cy="4316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lg" type="triangle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0" name="Line 10"/>
              <p:cNvSpPr/>
              <p:nvPr/>
            </p:nvSpPr>
            <p:spPr>
              <a:xfrm flipV="1">
                <a:off x="1936440" y="3228840"/>
                <a:ext cx="360" cy="7207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71" name="Group 11"/>
            <p:cNvGrpSpPr/>
            <p:nvPr/>
          </p:nvGrpSpPr>
          <p:grpSpPr>
            <a:xfrm>
              <a:off x="3197160" y="3230280"/>
              <a:ext cx="360" cy="720720"/>
              <a:chOff x="3197160" y="3230280"/>
              <a:chExt cx="360" cy="720720"/>
            </a:xfrm>
          </p:grpSpPr>
          <p:sp>
            <p:nvSpPr>
              <p:cNvPr id="772" name="Line 12"/>
              <p:cNvSpPr/>
              <p:nvPr/>
            </p:nvSpPr>
            <p:spPr>
              <a:xfrm>
                <a:off x="3197160" y="3230640"/>
                <a:ext cx="360" cy="43164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  <a:tailEnd len="lg" type="triangle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3" name="Line 13"/>
              <p:cNvSpPr/>
              <p:nvPr/>
            </p:nvSpPr>
            <p:spPr>
              <a:xfrm>
                <a:off x="3197160" y="3230280"/>
                <a:ext cx="360" cy="72072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74" name="CustomShape 14"/>
            <p:cNvSpPr/>
            <p:nvPr/>
          </p:nvSpPr>
          <p:spPr>
            <a:xfrm>
              <a:off x="1505880" y="3336840"/>
              <a:ext cx="42588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</a:t>
              </a:r>
              <a:r>
                <a:rPr b="0" lang="es-ES" sz="2400" spc="-1" strike="noStrike" baseline="30000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775" name="CustomShape 15"/>
            <p:cNvSpPr/>
            <p:nvPr/>
          </p:nvSpPr>
          <p:spPr>
            <a:xfrm>
              <a:off x="3345840" y="3338280"/>
              <a:ext cx="381600" cy="459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0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</a:t>
              </a:r>
              <a:r>
                <a:rPr b="0" lang="es-ES" sz="2400" spc="-1" strike="noStrike" baseline="30000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2400" spc="-1" strike="noStrike">
                <a:latin typeface="Arial"/>
              </a:endParaRPr>
            </a:p>
          </p:txBody>
        </p:sp>
        <p:sp>
          <p:nvSpPr>
            <p:cNvPr id="776" name="CustomShape 16"/>
            <p:cNvSpPr/>
            <p:nvPr/>
          </p:nvSpPr>
          <p:spPr>
            <a:xfrm>
              <a:off x="1594440" y="3912840"/>
              <a:ext cx="65880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E&gt;0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777" name="CustomShape 17"/>
            <p:cNvSpPr/>
            <p:nvPr/>
          </p:nvSpPr>
          <p:spPr>
            <a:xfrm>
              <a:off x="2891160" y="3914640"/>
              <a:ext cx="65880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ff0000"/>
                  </a:solidFill>
                  <a:latin typeface="Palatino"/>
                  <a:ea typeface="DejaVu Sans"/>
                </a:rPr>
                <a:t>E&lt;0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778" name="Line 18"/>
            <p:cNvSpPr/>
            <p:nvPr/>
          </p:nvSpPr>
          <p:spPr>
            <a:xfrm>
              <a:off x="2368440" y="3555720"/>
              <a:ext cx="32364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Line 19"/>
            <p:cNvSpPr/>
            <p:nvPr/>
          </p:nvSpPr>
          <p:spPr>
            <a:xfrm>
              <a:off x="2368440" y="3627360"/>
              <a:ext cx="32364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Line 20"/>
            <p:cNvSpPr/>
            <p:nvPr/>
          </p:nvSpPr>
          <p:spPr>
            <a:xfrm>
              <a:off x="2368440" y="3698640"/>
              <a:ext cx="32364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21"/>
            <p:cNvSpPr/>
            <p:nvPr/>
          </p:nvSpPr>
          <p:spPr>
            <a:xfrm>
              <a:off x="849240" y="2906640"/>
              <a:ext cx="3061800" cy="1404360"/>
            </a:xfrm>
            <a:prstGeom prst="rect">
              <a:avLst/>
            </a:prstGeom>
            <a:noFill/>
            <a:ln w="22320">
              <a:solidFill>
                <a:srgbClr val="008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2" name="CustomShape 22"/>
          <p:cNvSpPr/>
          <p:nvPr/>
        </p:nvSpPr>
        <p:spPr>
          <a:xfrm rot="21546000">
            <a:off x="5697360" y="3584520"/>
            <a:ext cx="907920" cy="150480"/>
          </a:xfrm>
          <a:custGeom>
            <a:avLst/>
            <a:gdLst/>
            <a:ahLst/>
            <a:rect l="l" t="t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23"/>
          <p:cNvSpPr/>
          <p:nvPr/>
        </p:nvSpPr>
        <p:spPr>
          <a:xfrm>
            <a:off x="5997600" y="3043080"/>
            <a:ext cx="41220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562"/>
              </a:spcBef>
            </a:pPr>
            <a:r>
              <a:rPr b="1" lang="es-ES" sz="2500" spc="-1" strike="noStrike">
                <a:solidFill>
                  <a:srgbClr val="ff0000"/>
                </a:solidFill>
                <a:latin typeface="Symbol"/>
                <a:ea typeface="Symbol"/>
              </a:rPr>
              <a:t></a:t>
            </a:r>
            <a:endParaRPr b="0" lang="es-ES" sz="2500" spc="-1" strike="noStrike">
              <a:latin typeface="Arial"/>
            </a:endParaRPr>
          </a:p>
        </p:txBody>
      </p:sp>
      <p:grpSp>
        <p:nvGrpSpPr>
          <p:cNvPr id="784" name="Group 24"/>
          <p:cNvGrpSpPr/>
          <p:nvPr/>
        </p:nvGrpSpPr>
        <p:grpSpPr>
          <a:xfrm>
            <a:off x="5193360" y="3662280"/>
            <a:ext cx="494640" cy="456840"/>
            <a:chOff x="5193360" y="3662280"/>
            <a:chExt cx="494640" cy="456840"/>
          </a:xfrm>
        </p:grpSpPr>
        <p:sp>
          <p:nvSpPr>
            <p:cNvPr id="785" name="Line 25"/>
            <p:cNvSpPr/>
            <p:nvPr/>
          </p:nvSpPr>
          <p:spPr>
            <a:xfrm flipH="1">
              <a:off x="5440680" y="3662280"/>
              <a:ext cx="247320" cy="22860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Line 26"/>
            <p:cNvSpPr/>
            <p:nvPr/>
          </p:nvSpPr>
          <p:spPr>
            <a:xfrm flipV="1">
              <a:off x="5193360" y="3814200"/>
              <a:ext cx="330120" cy="30492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7" name="Group 27"/>
          <p:cNvGrpSpPr/>
          <p:nvPr/>
        </p:nvGrpSpPr>
        <p:grpSpPr>
          <a:xfrm>
            <a:off x="5200560" y="3206880"/>
            <a:ext cx="494640" cy="454680"/>
            <a:chOff x="5200560" y="3206880"/>
            <a:chExt cx="494640" cy="454680"/>
          </a:xfrm>
        </p:grpSpPr>
        <p:sp>
          <p:nvSpPr>
            <p:cNvPr id="788" name="Line 28"/>
            <p:cNvSpPr/>
            <p:nvPr/>
          </p:nvSpPr>
          <p:spPr>
            <a:xfrm>
              <a:off x="5200560" y="3206880"/>
              <a:ext cx="247320" cy="22752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Line 29"/>
            <p:cNvSpPr/>
            <p:nvPr/>
          </p:nvSpPr>
          <p:spPr>
            <a:xfrm flipH="1" flipV="1">
              <a:off x="5365080" y="3358080"/>
              <a:ext cx="330120" cy="30348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0" name="CustomShape 30"/>
          <p:cNvSpPr/>
          <p:nvPr/>
        </p:nvSpPr>
        <p:spPr>
          <a:xfrm rot="21546000">
            <a:off x="8400960" y="3571920"/>
            <a:ext cx="907920" cy="150480"/>
          </a:xfrm>
          <a:custGeom>
            <a:avLst/>
            <a:gdLst/>
            <a:ahLst/>
            <a:rect l="l" t="t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31"/>
          <p:cNvSpPr/>
          <p:nvPr/>
        </p:nvSpPr>
        <p:spPr>
          <a:xfrm>
            <a:off x="8701200" y="3030480"/>
            <a:ext cx="41220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562"/>
              </a:spcBef>
            </a:pPr>
            <a:r>
              <a:rPr b="1" lang="es-ES" sz="2500" spc="-1" strike="noStrike">
                <a:solidFill>
                  <a:srgbClr val="ff0000"/>
                </a:solidFill>
                <a:latin typeface="Symbol"/>
                <a:ea typeface="Symbol"/>
              </a:rPr>
              <a:t></a:t>
            </a:r>
            <a:endParaRPr b="0" lang="es-ES" sz="2500" spc="-1" strike="noStrike">
              <a:latin typeface="Arial"/>
            </a:endParaRPr>
          </a:p>
        </p:txBody>
      </p:sp>
      <p:grpSp>
        <p:nvGrpSpPr>
          <p:cNvPr id="792" name="Group 32"/>
          <p:cNvGrpSpPr/>
          <p:nvPr/>
        </p:nvGrpSpPr>
        <p:grpSpPr>
          <a:xfrm>
            <a:off x="7896960" y="3649680"/>
            <a:ext cx="494640" cy="456840"/>
            <a:chOff x="7896960" y="3649680"/>
            <a:chExt cx="494640" cy="456840"/>
          </a:xfrm>
        </p:grpSpPr>
        <p:sp>
          <p:nvSpPr>
            <p:cNvPr id="793" name="Line 33"/>
            <p:cNvSpPr/>
            <p:nvPr/>
          </p:nvSpPr>
          <p:spPr>
            <a:xfrm flipH="1">
              <a:off x="8144280" y="3649680"/>
              <a:ext cx="247320" cy="22860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Line 34"/>
            <p:cNvSpPr/>
            <p:nvPr/>
          </p:nvSpPr>
          <p:spPr>
            <a:xfrm flipV="1">
              <a:off x="7896960" y="3801600"/>
              <a:ext cx="330120" cy="30492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5" name="Group 35"/>
          <p:cNvGrpSpPr/>
          <p:nvPr/>
        </p:nvGrpSpPr>
        <p:grpSpPr>
          <a:xfrm>
            <a:off x="7904160" y="3193920"/>
            <a:ext cx="494640" cy="455400"/>
            <a:chOff x="7904160" y="3193920"/>
            <a:chExt cx="494640" cy="455400"/>
          </a:xfrm>
        </p:grpSpPr>
        <p:sp>
          <p:nvSpPr>
            <p:cNvPr id="796" name="Line 36"/>
            <p:cNvSpPr/>
            <p:nvPr/>
          </p:nvSpPr>
          <p:spPr>
            <a:xfrm>
              <a:off x="7904160" y="3193920"/>
              <a:ext cx="247320" cy="227880"/>
            </a:xfrm>
            <a:prstGeom prst="line">
              <a:avLst/>
            </a:prstGeom>
            <a:ln w="2844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Line 37"/>
            <p:cNvSpPr/>
            <p:nvPr/>
          </p:nvSpPr>
          <p:spPr>
            <a:xfrm flipH="1" flipV="1">
              <a:off x="8068680" y="3345480"/>
              <a:ext cx="330120" cy="303840"/>
            </a:xfrm>
            <a:prstGeom prst="line">
              <a:avLst/>
            </a:prstGeom>
            <a:ln w="28440">
              <a:solidFill>
                <a:srgbClr val="00008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8" name="CustomShape 38"/>
          <p:cNvSpPr/>
          <p:nvPr/>
        </p:nvSpPr>
        <p:spPr>
          <a:xfrm>
            <a:off x="4521240" y="2727360"/>
            <a:ext cx="169200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060"/>
              </a:spcBef>
            </a:pPr>
            <a:r>
              <a:rPr b="0" lang="es-ES" sz="2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s-ES" sz="2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– </a:t>
            </a:r>
            <a:r>
              <a:rPr b="0" lang="es-ES" sz="1700" spc="-1" strike="noStrike">
                <a:solidFill>
                  <a:srgbClr val="ff0000"/>
                </a:solidFill>
                <a:latin typeface="Arial"/>
                <a:ea typeface="Arial"/>
              </a:rPr>
              <a:t>(E&lt;0)</a:t>
            </a:r>
            <a:endParaRPr b="0" lang="es-ES" sz="1700" spc="-1" strike="noStrike">
              <a:latin typeface="Arial"/>
            </a:endParaRPr>
          </a:p>
        </p:txBody>
      </p:sp>
      <p:sp>
        <p:nvSpPr>
          <p:cNvPr id="799" name="CustomShape 39"/>
          <p:cNvSpPr/>
          <p:nvPr/>
        </p:nvSpPr>
        <p:spPr>
          <a:xfrm>
            <a:off x="4594320" y="4024440"/>
            <a:ext cx="169200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060"/>
              </a:spcBef>
            </a:pPr>
            <a:r>
              <a:rPr b="0" lang="es-ES" sz="2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s-ES" sz="2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– </a:t>
            </a:r>
            <a:r>
              <a:rPr b="0" lang="es-ES" sz="1700" spc="-1" strike="noStrike">
                <a:solidFill>
                  <a:srgbClr val="ff0000"/>
                </a:solidFill>
                <a:latin typeface="Arial"/>
                <a:ea typeface="Arial"/>
              </a:rPr>
              <a:t>(E&gt;0)</a:t>
            </a:r>
            <a:endParaRPr b="0" lang="es-ES" sz="1700" spc="-1" strike="noStrike">
              <a:latin typeface="Arial"/>
            </a:endParaRPr>
          </a:p>
        </p:txBody>
      </p:sp>
      <p:sp>
        <p:nvSpPr>
          <p:cNvPr id="800" name="CustomShape 40"/>
          <p:cNvSpPr/>
          <p:nvPr/>
        </p:nvSpPr>
        <p:spPr>
          <a:xfrm>
            <a:off x="7113600" y="2725560"/>
            <a:ext cx="169200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060"/>
              </a:spcBef>
            </a:pPr>
            <a:r>
              <a:rPr b="0" lang="es-ES" sz="2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s-ES" sz="2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+ </a:t>
            </a:r>
            <a:r>
              <a:rPr b="0" lang="es-ES" sz="1700" spc="-1" strike="noStrike">
                <a:solidFill>
                  <a:srgbClr val="ff0000"/>
                </a:solidFill>
                <a:latin typeface="Arial"/>
                <a:ea typeface="Arial"/>
              </a:rPr>
              <a:t>(E&gt;0)</a:t>
            </a:r>
            <a:endParaRPr b="0" lang="es-ES" sz="1700" spc="-1" strike="noStrike">
              <a:latin typeface="Arial"/>
            </a:endParaRPr>
          </a:p>
        </p:txBody>
      </p:sp>
      <p:sp>
        <p:nvSpPr>
          <p:cNvPr id="801" name="CustomShape 41"/>
          <p:cNvSpPr/>
          <p:nvPr/>
        </p:nvSpPr>
        <p:spPr>
          <a:xfrm>
            <a:off x="7221600" y="4014720"/>
            <a:ext cx="1692000" cy="4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spAutoFit/>
          </a:bodyPr>
          <a:p>
            <a:pPr>
              <a:lnSpc>
                <a:spcPct val="100000"/>
              </a:lnSpc>
              <a:spcBef>
                <a:spcPts val="1060"/>
              </a:spcBef>
            </a:pPr>
            <a:r>
              <a:rPr b="0" lang="es-ES" sz="25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s-ES" sz="25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– </a:t>
            </a:r>
            <a:r>
              <a:rPr b="0" lang="es-ES" sz="1700" spc="-1" strike="noStrike">
                <a:solidFill>
                  <a:srgbClr val="ff0000"/>
                </a:solidFill>
                <a:latin typeface="Arial"/>
                <a:ea typeface="Arial"/>
              </a:rPr>
              <a:t>(E&gt;0)</a:t>
            </a:r>
            <a:endParaRPr b="0" lang="es-ES" sz="1700" spc="-1" strike="noStrike">
              <a:latin typeface="Arial"/>
            </a:endParaRPr>
          </a:p>
        </p:txBody>
      </p:sp>
      <p:sp>
        <p:nvSpPr>
          <p:cNvPr id="802" name="CustomShape 42"/>
          <p:cNvSpPr/>
          <p:nvPr/>
        </p:nvSpPr>
        <p:spPr>
          <a:xfrm>
            <a:off x="6789600" y="3483000"/>
            <a:ext cx="396720" cy="286920"/>
          </a:xfrm>
          <a:custGeom>
            <a:avLst/>
            <a:gdLst/>
            <a:ahLst/>
            <a:rect l="l" t="t" r="r" b="b"/>
            <a:pathLst>
              <a:path w="1105" h="800">
                <a:moveTo>
                  <a:pt x="0" y="199"/>
                </a:moveTo>
                <a:lnTo>
                  <a:pt x="828" y="199"/>
                </a:lnTo>
                <a:lnTo>
                  <a:pt x="828" y="0"/>
                </a:lnTo>
                <a:lnTo>
                  <a:pt x="1104" y="399"/>
                </a:lnTo>
                <a:lnTo>
                  <a:pt x="828" y="799"/>
                </a:lnTo>
                <a:lnTo>
                  <a:pt x="828" y="599"/>
                </a:lnTo>
                <a:lnTo>
                  <a:pt x="0" y="599"/>
                </a:lnTo>
                <a:lnTo>
                  <a:pt x="0" y="199"/>
                </a:lnTo>
              </a:path>
            </a:pathLst>
          </a:custGeom>
          <a:gradFill rotWithShape="0">
            <a:gsLst>
              <a:gs pos="0">
                <a:srgbClr val="03d4a8"/>
              </a:gs>
              <a:gs pos="100000">
                <a:srgbClr val="005cbf"/>
              </a:gs>
            </a:gsLst>
            <a:lin ang="108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43"/>
          <p:cNvSpPr/>
          <p:nvPr/>
        </p:nvSpPr>
        <p:spPr>
          <a:xfrm>
            <a:off x="4413240" y="2690640"/>
            <a:ext cx="5003280" cy="1871640"/>
          </a:xfrm>
          <a:prstGeom prst="rect">
            <a:avLst/>
          </a:prstGeom>
          <a:noFill/>
          <a:ln w="22320">
            <a:solidFill>
              <a:srgbClr val="008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44"/>
          <p:cNvSpPr/>
          <p:nvPr/>
        </p:nvSpPr>
        <p:spPr>
          <a:xfrm>
            <a:off x="4197240" y="4583160"/>
            <a:ext cx="545760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NOTE: in the Feynman diagram the arrow on the anti-particle remains in the backwards in time direction to label it an anti-particle solution.  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805" name="Group 45"/>
          <p:cNvGrpSpPr/>
          <p:nvPr/>
        </p:nvGrpSpPr>
        <p:grpSpPr>
          <a:xfrm>
            <a:off x="488880" y="5570640"/>
            <a:ext cx="9108720" cy="663120"/>
            <a:chOff x="488880" y="5570640"/>
            <a:chExt cx="9108720" cy="663120"/>
          </a:xfrm>
        </p:grpSpPr>
        <p:sp>
          <p:nvSpPr>
            <p:cNvPr id="806" name="CustomShape 46"/>
            <p:cNvSpPr/>
            <p:nvPr/>
          </p:nvSpPr>
          <p:spPr>
            <a:xfrm>
              <a:off x="488880" y="5570640"/>
              <a:ext cx="9108720" cy="642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At this point it become more convenient to work with anti-particle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wave-functions with                                  motivated by this interpretation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807" name="Picture 66" descr=""/>
            <p:cNvPicPr/>
            <p:nvPr/>
          </p:nvPicPr>
          <p:blipFill>
            <a:blip r:embed="rId1"/>
            <a:stretch/>
          </p:blipFill>
          <p:spPr>
            <a:xfrm>
              <a:off x="3079800" y="5878440"/>
              <a:ext cx="1836360" cy="3553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08" name="Picture 69" descr=""/>
          <p:cNvPicPr/>
          <p:nvPr/>
        </p:nvPicPr>
        <p:blipFill>
          <a:blip r:embed="rId2"/>
          <a:stretch/>
        </p:blipFill>
        <p:spPr>
          <a:xfrm>
            <a:off x="1136520" y="4654440"/>
            <a:ext cx="2722320" cy="348840"/>
          </a:xfrm>
          <a:prstGeom prst="rect">
            <a:avLst/>
          </a:prstGeom>
          <a:ln>
            <a:noFill/>
          </a:ln>
        </p:spPr>
      </p:pic>
      <p:sp>
        <p:nvSpPr>
          <p:cNvPr id="809" name="CustomShape 47"/>
          <p:cNvSpPr/>
          <p:nvPr/>
        </p:nvSpPr>
        <p:spPr>
          <a:xfrm>
            <a:off x="423720" y="671400"/>
            <a:ext cx="887220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There are many problems with the Dirac interpretation of anti-particles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 it is best viewed as of historical interest – don’t take it too seriously.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D938A02E-C118-49FC-A7B2-6841D5B10AE8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811" name="CustomShape 2"/>
          <p:cNvSpPr/>
          <p:nvPr/>
        </p:nvSpPr>
        <p:spPr>
          <a:xfrm>
            <a:off x="121896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Anti-Particle Spinors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812" name="CustomShape 3"/>
          <p:cNvSpPr/>
          <p:nvPr/>
        </p:nvSpPr>
        <p:spPr>
          <a:xfrm>
            <a:off x="361080" y="743040"/>
            <a:ext cx="6105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Want to redefine our –ve energy solutions such that: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13" name="Picture 7" descr=""/>
          <p:cNvPicPr/>
          <p:nvPr/>
        </p:nvPicPr>
        <p:blipFill>
          <a:blip r:embed="rId1"/>
          <a:stretch/>
        </p:blipFill>
        <p:spPr>
          <a:xfrm>
            <a:off x="1424160" y="2381400"/>
            <a:ext cx="4263480" cy="1314000"/>
          </a:xfrm>
          <a:prstGeom prst="rect">
            <a:avLst/>
          </a:prstGeom>
          <a:ln>
            <a:noFill/>
          </a:ln>
        </p:spPr>
      </p:pic>
      <p:sp>
        <p:nvSpPr>
          <p:cNvPr id="814" name="CustomShape 4"/>
          <p:cNvSpPr/>
          <p:nvPr/>
        </p:nvSpPr>
        <p:spPr>
          <a:xfrm>
            <a:off x="6040800" y="2705040"/>
            <a:ext cx="324828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3333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Where </a:t>
            </a:r>
            <a:r>
              <a:rPr b="1" i="1" lang="es-ES" sz="2000" spc="-1" strike="noStrike">
                <a:solidFill>
                  <a:srgbClr val="000000"/>
                </a:solidFill>
                <a:latin typeface="Palatino"/>
                <a:ea typeface="DejaVu Sans"/>
              </a:rPr>
              <a:t>E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is understood to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be negative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15" name="CustomShape 5"/>
          <p:cNvSpPr/>
          <p:nvPr/>
        </p:nvSpPr>
        <p:spPr>
          <a:xfrm>
            <a:off x="487080" y="3854520"/>
            <a:ext cx="77716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Can simply “define” anti-particle wave-function by flipping the sign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of      and       following the Feynman-St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Arial"/>
              </a:rPr>
              <a:t>ückelburg interpretation: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16" name="Picture 13" descr=""/>
          <p:cNvPicPr/>
          <p:nvPr/>
        </p:nvPicPr>
        <p:blipFill>
          <a:blip r:embed="rId2"/>
          <a:stretch/>
        </p:blipFill>
        <p:spPr>
          <a:xfrm>
            <a:off x="1084320" y="4192560"/>
            <a:ext cx="231480" cy="204480"/>
          </a:xfrm>
          <a:prstGeom prst="rect">
            <a:avLst/>
          </a:prstGeom>
          <a:ln>
            <a:noFill/>
          </a:ln>
        </p:spPr>
      </p:pic>
      <p:pic>
        <p:nvPicPr>
          <p:cNvPr id="817" name="Picture 14" descr=""/>
          <p:cNvPicPr/>
          <p:nvPr/>
        </p:nvPicPr>
        <p:blipFill>
          <a:blip r:embed="rId3"/>
          <a:stretch/>
        </p:blipFill>
        <p:spPr>
          <a:xfrm>
            <a:off x="1892160" y="4145040"/>
            <a:ext cx="204480" cy="291600"/>
          </a:xfrm>
          <a:prstGeom prst="rect">
            <a:avLst/>
          </a:prstGeom>
          <a:ln>
            <a:noFill/>
          </a:ln>
        </p:spPr>
      </p:pic>
      <p:sp>
        <p:nvSpPr>
          <p:cNvPr id="818" name="CustomShape 6"/>
          <p:cNvSpPr/>
          <p:nvPr/>
        </p:nvSpPr>
        <p:spPr>
          <a:xfrm>
            <a:off x="742320" y="5535720"/>
            <a:ext cx="48852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where </a:t>
            </a:r>
            <a:r>
              <a:rPr b="1" i="1" lang="es-ES" sz="2000" spc="-1" strike="noStrike">
                <a:solidFill>
                  <a:srgbClr val="000000"/>
                </a:solidFill>
                <a:latin typeface="Palatino"/>
                <a:ea typeface="DejaVu Sans"/>
              </a:rPr>
              <a:t>E</a:t>
            </a:r>
            <a:r>
              <a:rPr b="1" i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is now understood to be positive,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19" name="Picture 21" descr=""/>
          <p:cNvPicPr/>
          <p:nvPr/>
        </p:nvPicPr>
        <p:blipFill>
          <a:blip r:embed="rId4"/>
          <a:stretch/>
        </p:blipFill>
        <p:spPr>
          <a:xfrm>
            <a:off x="2576520" y="4557600"/>
            <a:ext cx="4966920" cy="379080"/>
          </a:xfrm>
          <a:prstGeom prst="rect">
            <a:avLst/>
          </a:prstGeom>
          <a:ln>
            <a:noFill/>
          </a:ln>
        </p:spPr>
      </p:pic>
      <p:pic>
        <p:nvPicPr>
          <p:cNvPr id="820" name="Picture 28" descr=""/>
          <p:cNvPicPr/>
          <p:nvPr/>
        </p:nvPicPr>
        <p:blipFill>
          <a:blip r:embed="rId5"/>
          <a:stretch/>
        </p:blipFill>
        <p:spPr>
          <a:xfrm>
            <a:off x="2579760" y="5060880"/>
            <a:ext cx="4965120" cy="379080"/>
          </a:xfrm>
          <a:prstGeom prst="rect">
            <a:avLst/>
          </a:prstGeom>
          <a:ln>
            <a:noFill/>
          </a:ln>
        </p:spPr>
      </p:pic>
      <p:sp>
        <p:nvSpPr>
          <p:cNvPr id="821" name="CustomShape 7"/>
          <p:cNvSpPr/>
          <p:nvPr/>
        </p:nvSpPr>
        <p:spPr>
          <a:xfrm>
            <a:off x="757080" y="1031760"/>
            <a:ext cx="4807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i.e. the energy of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physical anti-particle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22" name="CustomShape 8"/>
          <p:cNvSpPr/>
          <p:nvPr/>
        </p:nvSpPr>
        <p:spPr>
          <a:xfrm>
            <a:off x="376920" y="1481040"/>
            <a:ext cx="40644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We can look at this in two ways: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23" name="CustomShape 9"/>
          <p:cNvSpPr/>
          <p:nvPr/>
        </p:nvSpPr>
        <p:spPr>
          <a:xfrm>
            <a:off x="354240" y="1839960"/>
            <a:ext cx="586440" cy="5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3200" spc="-1" strike="noStrike">
                <a:solidFill>
                  <a:srgbClr val="000000"/>
                </a:solidFill>
                <a:latin typeface="Wingdings"/>
                <a:ea typeface="Wingdings"/>
              </a:rPr>
              <a:t>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24" name="CustomShape 10"/>
          <p:cNvSpPr/>
          <p:nvPr/>
        </p:nvSpPr>
        <p:spPr>
          <a:xfrm>
            <a:off x="917640" y="1947960"/>
            <a:ext cx="46274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Start from the negative energy solutions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25" name="Picture 46" descr=""/>
          <p:cNvPicPr/>
          <p:nvPr/>
        </p:nvPicPr>
        <p:blipFill>
          <a:blip r:embed="rId6"/>
          <a:stretch/>
        </p:blipFill>
        <p:spPr>
          <a:xfrm>
            <a:off x="6537240" y="723960"/>
            <a:ext cx="2103120" cy="379080"/>
          </a:xfrm>
          <a:prstGeom prst="rect">
            <a:avLst/>
          </a:prstGeom>
          <a:ln>
            <a:noFill/>
          </a:ln>
        </p:spPr>
      </p:pic>
      <p:pic>
        <p:nvPicPr>
          <p:cNvPr id="826" name="Picture 47" descr=""/>
          <p:cNvPicPr/>
          <p:nvPr/>
        </p:nvPicPr>
        <p:blipFill>
          <a:blip r:embed="rId7"/>
          <a:stretch/>
        </p:blipFill>
        <p:spPr>
          <a:xfrm>
            <a:off x="5516640" y="5570640"/>
            <a:ext cx="2103120" cy="37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A8F16BF5-C2AF-4E19-8405-EB244FE8BA26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828" name="CustomShape 2"/>
          <p:cNvSpPr/>
          <p:nvPr/>
        </p:nvSpPr>
        <p:spPr>
          <a:xfrm>
            <a:off x="880200" y="614520"/>
            <a:ext cx="7516800" cy="68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  <a:spcBef>
                <a:spcPts val="337"/>
              </a:spcBef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Find negative energy plane wave solutions to the Dirac equation of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37"/>
              </a:spcBef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form: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29" name="Picture 6" descr=""/>
          <p:cNvPicPr/>
          <p:nvPr/>
        </p:nvPicPr>
        <p:blipFill>
          <a:blip r:embed="rId1"/>
          <a:stretch/>
        </p:blipFill>
        <p:spPr>
          <a:xfrm>
            <a:off x="2212920" y="930240"/>
            <a:ext cx="2569680" cy="379080"/>
          </a:xfrm>
          <a:prstGeom prst="rect">
            <a:avLst/>
          </a:prstGeom>
          <a:ln>
            <a:noFill/>
          </a:ln>
        </p:spPr>
      </p:pic>
      <p:sp>
        <p:nvSpPr>
          <p:cNvPr id="830" name="CustomShape 3"/>
          <p:cNvSpPr/>
          <p:nvPr/>
        </p:nvSpPr>
        <p:spPr>
          <a:xfrm>
            <a:off x="5036040" y="906480"/>
            <a:ext cx="840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where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31" name="Picture 9" descr=""/>
          <p:cNvPicPr/>
          <p:nvPr/>
        </p:nvPicPr>
        <p:blipFill>
          <a:blip r:embed="rId2"/>
          <a:stretch/>
        </p:blipFill>
        <p:spPr>
          <a:xfrm>
            <a:off x="3498840" y="1562040"/>
            <a:ext cx="2374560" cy="601200"/>
          </a:xfrm>
          <a:prstGeom prst="rect">
            <a:avLst/>
          </a:prstGeom>
          <a:ln>
            <a:noFill/>
          </a:ln>
        </p:spPr>
      </p:pic>
      <p:grpSp>
        <p:nvGrpSpPr>
          <p:cNvPr id="832" name="Group 4"/>
          <p:cNvGrpSpPr/>
          <p:nvPr/>
        </p:nvGrpSpPr>
        <p:grpSpPr>
          <a:xfrm>
            <a:off x="436680" y="1268280"/>
            <a:ext cx="7827120" cy="367920"/>
            <a:chOff x="436680" y="1268280"/>
            <a:chExt cx="7827120" cy="367920"/>
          </a:xfrm>
        </p:grpSpPr>
        <p:sp>
          <p:nvSpPr>
            <p:cNvPr id="833" name="CustomShape 5"/>
            <p:cNvSpPr/>
            <p:nvPr/>
          </p:nvSpPr>
          <p:spPr>
            <a:xfrm>
              <a:off x="436680" y="1268280"/>
              <a:ext cx="241812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Note that although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834" name="Picture 11" descr=""/>
            <p:cNvPicPr/>
            <p:nvPr/>
          </p:nvPicPr>
          <p:blipFill>
            <a:blip r:embed="rId3"/>
            <a:stretch/>
          </p:blipFill>
          <p:spPr>
            <a:xfrm>
              <a:off x="2882880" y="1350720"/>
              <a:ext cx="730080" cy="233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835" name="CustomShape 6"/>
            <p:cNvSpPr/>
            <p:nvPr/>
          </p:nvSpPr>
          <p:spPr>
            <a:xfrm>
              <a:off x="3674520" y="1268280"/>
              <a:ext cx="45892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these are still negative energy solutions 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836" name="Picture 13" descr=""/>
          <p:cNvPicPr/>
          <p:nvPr/>
        </p:nvPicPr>
        <p:blipFill>
          <a:blip r:embed="rId4"/>
          <a:stretch/>
        </p:blipFill>
        <p:spPr>
          <a:xfrm>
            <a:off x="3790800" y="2246400"/>
            <a:ext cx="2411280" cy="356760"/>
          </a:xfrm>
          <a:prstGeom prst="rect">
            <a:avLst/>
          </a:prstGeom>
          <a:ln>
            <a:noFill/>
          </a:ln>
        </p:spPr>
      </p:pic>
      <p:sp>
        <p:nvSpPr>
          <p:cNvPr id="837" name="CustomShape 7"/>
          <p:cNvSpPr/>
          <p:nvPr/>
        </p:nvSpPr>
        <p:spPr>
          <a:xfrm>
            <a:off x="437400" y="2227320"/>
            <a:ext cx="33462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Solving the  Dirac equation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38" name="Picture 20" descr=""/>
          <p:cNvPicPr/>
          <p:nvPr/>
        </p:nvPicPr>
        <p:blipFill>
          <a:blip r:embed="rId5"/>
          <a:stretch/>
        </p:blipFill>
        <p:spPr>
          <a:xfrm>
            <a:off x="2570040" y="2689200"/>
            <a:ext cx="4614480" cy="350640"/>
          </a:xfrm>
          <a:prstGeom prst="rect">
            <a:avLst/>
          </a:prstGeom>
          <a:ln>
            <a:noFill/>
          </a:ln>
        </p:spPr>
      </p:pic>
      <p:grpSp>
        <p:nvGrpSpPr>
          <p:cNvPr id="839" name="Group 8"/>
          <p:cNvGrpSpPr/>
          <p:nvPr/>
        </p:nvGrpSpPr>
        <p:grpSpPr>
          <a:xfrm>
            <a:off x="3727440" y="3157560"/>
            <a:ext cx="2196720" cy="431280"/>
            <a:chOff x="3727440" y="3157560"/>
            <a:chExt cx="2196720" cy="431280"/>
          </a:xfrm>
        </p:grpSpPr>
        <p:sp>
          <p:nvSpPr>
            <p:cNvPr id="840" name="CustomShape 9"/>
            <p:cNvSpPr/>
            <p:nvPr/>
          </p:nvSpPr>
          <p:spPr>
            <a:xfrm>
              <a:off x="3727440" y="3157560"/>
              <a:ext cx="2196720" cy="43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41" name="Picture 24" descr=""/>
            <p:cNvPicPr/>
            <p:nvPr/>
          </p:nvPicPr>
          <p:blipFill>
            <a:blip r:embed="rId6"/>
            <a:stretch/>
          </p:blipFill>
          <p:spPr>
            <a:xfrm>
              <a:off x="3800520" y="3233520"/>
              <a:ext cx="2015640" cy="320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42" name="CustomShape 10"/>
          <p:cNvSpPr/>
          <p:nvPr/>
        </p:nvSpPr>
        <p:spPr>
          <a:xfrm>
            <a:off x="8852040" y="3157560"/>
            <a:ext cx="819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(D13)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43" name="CustomShape 11"/>
          <p:cNvSpPr/>
          <p:nvPr/>
        </p:nvSpPr>
        <p:spPr>
          <a:xfrm>
            <a:off x="3656160" y="3157560"/>
            <a:ext cx="2268000" cy="43128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44" name="Picture 32" descr=""/>
          <p:cNvPicPr/>
          <p:nvPr/>
        </p:nvPicPr>
        <p:blipFill>
          <a:blip r:embed="rId7"/>
          <a:stretch/>
        </p:blipFill>
        <p:spPr>
          <a:xfrm>
            <a:off x="3584520" y="4049640"/>
            <a:ext cx="2773080" cy="706320"/>
          </a:xfrm>
          <a:prstGeom prst="rect">
            <a:avLst/>
          </a:prstGeom>
          <a:ln>
            <a:noFill/>
          </a:ln>
        </p:spPr>
      </p:pic>
      <p:sp>
        <p:nvSpPr>
          <p:cNvPr id="845" name="CustomShape 12"/>
          <p:cNvSpPr/>
          <p:nvPr/>
        </p:nvSpPr>
        <p:spPr>
          <a:xfrm>
            <a:off x="384120" y="3978360"/>
            <a:ext cx="27961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Proceeding as before: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46" name="CustomShape 13"/>
          <p:cNvSpPr/>
          <p:nvPr/>
        </p:nvSpPr>
        <p:spPr>
          <a:xfrm>
            <a:off x="1311120" y="2797200"/>
            <a:ext cx="288720" cy="178920"/>
          </a:xfrm>
          <a:custGeom>
            <a:avLst/>
            <a:gdLst/>
            <a:ahLst/>
            <a:rect l="l" t="t" r="r" b="b"/>
            <a:pathLst>
              <a:path w="804" h="500">
                <a:moveTo>
                  <a:pt x="0" y="124"/>
                </a:moveTo>
                <a:lnTo>
                  <a:pt x="603" y="124"/>
                </a:lnTo>
                <a:lnTo>
                  <a:pt x="603" y="0"/>
                </a:lnTo>
                <a:lnTo>
                  <a:pt x="803" y="249"/>
                </a:lnTo>
                <a:lnTo>
                  <a:pt x="603" y="499"/>
                </a:lnTo>
                <a:lnTo>
                  <a:pt x="603" y="374"/>
                </a:lnTo>
                <a:lnTo>
                  <a:pt x="0" y="374"/>
                </a:lnTo>
                <a:lnTo>
                  <a:pt x="0" y="12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4"/>
          <p:cNvSpPr/>
          <p:nvPr/>
        </p:nvSpPr>
        <p:spPr>
          <a:xfrm>
            <a:off x="1135080" y="5367240"/>
            <a:ext cx="288720" cy="179280"/>
          </a:xfrm>
          <a:custGeom>
            <a:avLst/>
            <a:gdLst/>
            <a:ahLst/>
            <a:rect l="l" t="t" r="r" b="b"/>
            <a:pathLst>
              <a:path w="804" h="501">
                <a:moveTo>
                  <a:pt x="0" y="125"/>
                </a:moveTo>
                <a:lnTo>
                  <a:pt x="603" y="125"/>
                </a:lnTo>
                <a:lnTo>
                  <a:pt x="603" y="0"/>
                </a:lnTo>
                <a:lnTo>
                  <a:pt x="803" y="250"/>
                </a:lnTo>
                <a:lnTo>
                  <a:pt x="603" y="500"/>
                </a:lnTo>
                <a:lnTo>
                  <a:pt x="603" y="375"/>
                </a:lnTo>
                <a:lnTo>
                  <a:pt x="0" y="375"/>
                </a:lnTo>
                <a:lnTo>
                  <a:pt x="0" y="125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5"/>
          <p:cNvSpPr/>
          <p:nvPr/>
        </p:nvSpPr>
        <p:spPr>
          <a:xfrm>
            <a:off x="275400" y="530280"/>
            <a:ext cx="63684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3600" spc="-1" strike="noStrike">
                <a:solidFill>
                  <a:srgbClr val="000000"/>
                </a:solidFill>
                <a:latin typeface="Wingdings"/>
                <a:ea typeface="Wingdings"/>
              </a:rPr>
              <a:t>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849" name="CustomShape 16"/>
          <p:cNvSpPr/>
          <p:nvPr/>
        </p:nvSpPr>
        <p:spPr>
          <a:xfrm>
            <a:off x="972720" y="1587600"/>
            <a:ext cx="1984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the sense that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50" name="CustomShape 17"/>
          <p:cNvSpPr/>
          <p:nvPr/>
        </p:nvSpPr>
        <p:spPr>
          <a:xfrm>
            <a:off x="398160" y="6261120"/>
            <a:ext cx="8149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same wave-functions that were written down on the previous page.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51" name="CustomShape 18"/>
          <p:cNvSpPr/>
          <p:nvPr/>
        </p:nvSpPr>
        <p:spPr>
          <a:xfrm>
            <a:off x="6573960" y="4049640"/>
            <a:ext cx="178920" cy="649080"/>
          </a:xfrm>
          <a:custGeom>
            <a:avLst/>
            <a:gdLst/>
            <a:ahLst/>
            <a:rect l="l" t="t" r="r" b="b"/>
            <a:pathLst>
              <a:path w="500" h="1806">
                <a:moveTo>
                  <a:pt x="0" y="0"/>
                </a:moveTo>
                <a:cubicBezTo>
                  <a:pt x="124" y="0"/>
                  <a:pt x="249" y="75"/>
                  <a:pt x="249" y="150"/>
                </a:cubicBezTo>
                <a:lnTo>
                  <a:pt x="249" y="752"/>
                </a:lnTo>
                <a:cubicBezTo>
                  <a:pt x="249" y="827"/>
                  <a:pt x="374" y="902"/>
                  <a:pt x="499" y="902"/>
                </a:cubicBezTo>
                <a:cubicBezTo>
                  <a:pt x="374" y="902"/>
                  <a:pt x="249" y="977"/>
                  <a:pt x="249" y="1052"/>
                </a:cubicBezTo>
                <a:lnTo>
                  <a:pt x="249" y="1654"/>
                </a:lnTo>
                <a:cubicBezTo>
                  <a:pt x="249" y="1729"/>
                  <a:pt x="124" y="1805"/>
                  <a:pt x="0" y="1805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9"/>
          <p:cNvSpPr/>
          <p:nvPr/>
        </p:nvSpPr>
        <p:spPr>
          <a:xfrm>
            <a:off x="7021800" y="4084560"/>
            <a:ext cx="10839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etc., …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53" name="CustomShape 20"/>
          <p:cNvSpPr/>
          <p:nvPr/>
        </p:nvSpPr>
        <p:spPr>
          <a:xfrm>
            <a:off x="1021680" y="3618000"/>
            <a:ext cx="8643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cc00cc"/>
              </a:buClr>
              <a:buFont typeface="Wingdings 2" charset="2"/>
              <a:buChar char=""/>
            </a:pP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The Dirac equation in terms of momentum for ANTI-PARTICLES     </a:t>
            </a:r>
            <a:r>
              <a:rPr b="1" lang="es-ES" sz="1800" spc="-1" strike="noStrike">
                <a:solidFill>
                  <a:srgbClr val="009999"/>
                </a:solidFill>
                <a:latin typeface="Arial"/>
                <a:ea typeface="DejaVu Sans"/>
              </a:rPr>
              <a:t>(c.f. D10)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54" name="Picture 49" descr=""/>
          <p:cNvPicPr/>
          <p:nvPr/>
        </p:nvPicPr>
        <p:blipFill>
          <a:blip r:embed="rId8"/>
          <a:stretch/>
        </p:blipFill>
        <p:spPr>
          <a:xfrm>
            <a:off x="2622600" y="4827600"/>
            <a:ext cx="4704840" cy="1344240"/>
          </a:xfrm>
          <a:prstGeom prst="rect">
            <a:avLst/>
          </a:prstGeom>
          <a:ln>
            <a:noFill/>
          </a:ln>
        </p:spPr>
      </p:pic>
      <p:pic>
        <p:nvPicPr>
          <p:cNvPr id="855" name="Picture 51" descr=""/>
          <p:cNvPicPr/>
          <p:nvPr/>
        </p:nvPicPr>
        <p:blipFill>
          <a:blip r:embed="rId9"/>
          <a:stretch/>
        </p:blipFill>
        <p:spPr>
          <a:xfrm>
            <a:off x="6006960" y="930240"/>
            <a:ext cx="2103120" cy="379080"/>
          </a:xfrm>
          <a:prstGeom prst="rect">
            <a:avLst/>
          </a:prstGeom>
          <a:ln>
            <a:noFill/>
          </a:ln>
        </p:spPr>
      </p:pic>
      <p:sp>
        <p:nvSpPr>
          <p:cNvPr id="856" name="CustomShape 21"/>
          <p:cNvSpPr/>
          <p:nvPr/>
        </p:nvSpPr>
        <p:spPr>
          <a:xfrm>
            <a:off x="3703680" y="868320"/>
            <a:ext cx="312480" cy="312480"/>
          </a:xfrm>
          <a:prstGeom prst="ellipse">
            <a:avLst/>
          </a:prstGeom>
          <a:noFill/>
          <a:ln cap="rnd" w="22320">
            <a:solidFill>
              <a:srgbClr val="ff660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22"/>
          <p:cNvSpPr/>
          <p:nvPr/>
        </p:nvSpPr>
        <p:spPr>
          <a:xfrm>
            <a:off x="121896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400" spc="-1" strike="noStrike">
                <a:solidFill>
                  <a:srgbClr val="ff3300"/>
                </a:solidFill>
                <a:latin typeface="Arial"/>
              </a:rPr>
              <a:t>Anti-Particle Spinors</a:t>
            </a:r>
            <a:endParaRPr b="0" lang="es-E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B285DE50-958D-4E70-B28D-DD5B6AB718CD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109" name="Picture 48" descr=""/>
          <p:cNvPicPr/>
          <p:nvPr/>
        </p:nvPicPr>
        <p:blipFill>
          <a:blip r:embed="rId1"/>
          <a:stretch/>
        </p:blipFill>
        <p:spPr>
          <a:xfrm>
            <a:off x="514440" y="836640"/>
            <a:ext cx="2412720" cy="28692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253800" y="2043000"/>
            <a:ext cx="58791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by comparison with the continuity equation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11" name="Picture 13" descr=""/>
          <p:cNvPicPr/>
          <p:nvPr/>
        </p:nvPicPr>
        <p:blipFill>
          <a:blip r:embed="rId2"/>
          <a:stretch/>
        </p:blipFill>
        <p:spPr>
          <a:xfrm>
            <a:off x="3340080" y="2367000"/>
            <a:ext cx="1665000" cy="64260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830880" y="2995560"/>
            <a:ext cx="77835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leads to the following expressions for probability density and current: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3" name="Picture 16" descr=""/>
          <p:cNvPicPr/>
          <p:nvPr/>
        </p:nvPicPr>
        <p:blipFill>
          <a:blip r:embed="rId3"/>
          <a:stretch/>
        </p:blipFill>
        <p:spPr>
          <a:xfrm>
            <a:off x="1976400" y="3517920"/>
            <a:ext cx="1983960" cy="350280"/>
          </a:xfrm>
          <a:prstGeom prst="rect">
            <a:avLst/>
          </a:prstGeom>
          <a:ln>
            <a:noFill/>
          </a:ln>
        </p:spPr>
      </p:pic>
      <p:pic>
        <p:nvPicPr>
          <p:cNvPr id="114" name="Picture 19" descr=""/>
          <p:cNvPicPr/>
          <p:nvPr/>
        </p:nvPicPr>
        <p:blipFill>
          <a:blip r:embed="rId4"/>
          <a:stretch/>
        </p:blipFill>
        <p:spPr>
          <a:xfrm>
            <a:off x="3081240" y="665280"/>
            <a:ext cx="5974920" cy="1358280"/>
          </a:xfrm>
          <a:prstGeom prst="rect">
            <a:avLst/>
          </a:prstGeom>
          <a:ln>
            <a:noFill/>
          </a:ln>
        </p:spPr>
      </p:pic>
      <p:pic>
        <p:nvPicPr>
          <p:cNvPr id="115" name="Picture 20" descr=""/>
          <p:cNvPicPr/>
          <p:nvPr/>
        </p:nvPicPr>
        <p:blipFill>
          <a:blip r:embed="rId5"/>
          <a:stretch/>
        </p:blipFill>
        <p:spPr>
          <a:xfrm>
            <a:off x="4869000" y="3359160"/>
            <a:ext cx="3210840" cy="642600"/>
          </a:xfrm>
          <a:prstGeom prst="rect">
            <a:avLst/>
          </a:prstGeom>
          <a:ln>
            <a:noFill/>
          </a:ln>
        </p:spPr>
      </p:pic>
      <p:sp>
        <p:nvSpPr>
          <p:cNvPr id="116" name="CustomShape 4"/>
          <p:cNvSpPr/>
          <p:nvPr/>
        </p:nvSpPr>
        <p:spPr>
          <a:xfrm>
            <a:off x="324720" y="4081320"/>
            <a:ext cx="23022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a plane wave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7" name="Picture 25" descr=""/>
          <p:cNvPicPr/>
          <p:nvPr/>
        </p:nvPicPr>
        <p:blipFill>
          <a:blip r:embed="rId6"/>
          <a:stretch/>
        </p:blipFill>
        <p:spPr>
          <a:xfrm>
            <a:off x="2857680" y="4492800"/>
            <a:ext cx="1050480" cy="350280"/>
          </a:xfrm>
          <a:prstGeom prst="rect">
            <a:avLst/>
          </a:prstGeom>
          <a:ln>
            <a:noFill/>
          </a:ln>
        </p:spPr>
      </p:pic>
      <p:pic>
        <p:nvPicPr>
          <p:cNvPr id="118" name="Picture 27" descr=""/>
          <p:cNvPicPr/>
          <p:nvPr/>
        </p:nvPicPr>
        <p:blipFill>
          <a:blip r:embed="rId7"/>
          <a:stretch/>
        </p:blipFill>
        <p:spPr>
          <a:xfrm>
            <a:off x="5291280" y="4354560"/>
            <a:ext cx="2275920" cy="642600"/>
          </a:xfrm>
          <a:prstGeom prst="rect">
            <a:avLst/>
          </a:prstGeom>
          <a:ln>
            <a:noFill/>
          </a:ln>
        </p:spPr>
      </p:pic>
      <p:sp>
        <p:nvSpPr>
          <p:cNvPr id="119" name="CustomShape 5"/>
          <p:cNvSpPr/>
          <p:nvPr/>
        </p:nvSpPr>
        <p:spPr>
          <a:xfrm>
            <a:off x="4316400" y="4457880"/>
            <a:ext cx="6328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20" name="CustomShape 6"/>
          <p:cNvSpPr/>
          <p:nvPr/>
        </p:nvSpPr>
        <p:spPr>
          <a:xfrm>
            <a:off x="320760" y="5097600"/>
            <a:ext cx="50104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number of particles per unit volume is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1" name="Picture 36" descr=""/>
          <p:cNvPicPr/>
          <p:nvPr/>
        </p:nvPicPr>
        <p:blipFill>
          <a:blip r:embed="rId8"/>
          <a:stretch/>
        </p:blipFill>
        <p:spPr>
          <a:xfrm>
            <a:off x="2751120" y="4056120"/>
            <a:ext cx="1779120" cy="350280"/>
          </a:xfrm>
          <a:prstGeom prst="rect">
            <a:avLst/>
          </a:prstGeom>
          <a:ln>
            <a:noFill/>
          </a:ln>
        </p:spPr>
      </p:pic>
      <p:pic>
        <p:nvPicPr>
          <p:cNvPr id="122" name="Picture 40" descr=""/>
          <p:cNvPicPr/>
          <p:nvPr/>
        </p:nvPicPr>
        <p:blipFill>
          <a:blip r:embed="rId9"/>
          <a:stretch/>
        </p:blipFill>
        <p:spPr>
          <a:xfrm>
            <a:off x="5369040" y="5084640"/>
            <a:ext cx="496440" cy="350640"/>
          </a:xfrm>
          <a:prstGeom prst="rect">
            <a:avLst/>
          </a:prstGeom>
          <a:ln>
            <a:noFill/>
          </a:ln>
        </p:spPr>
      </p:pic>
      <p:grpSp>
        <p:nvGrpSpPr>
          <p:cNvPr id="123" name="Group 7"/>
          <p:cNvGrpSpPr/>
          <p:nvPr/>
        </p:nvGrpSpPr>
        <p:grpSpPr>
          <a:xfrm>
            <a:off x="333720" y="5522760"/>
            <a:ext cx="9081000" cy="935640"/>
            <a:chOff x="333720" y="5522760"/>
            <a:chExt cx="9081000" cy="935640"/>
          </a:xfrm>
        </p:grpSpPr>
        <p:sp>
          <p:nvSpPr>
            <p:cNvPr id="124" name="CustomShape 8"/>
            <p:cNvSpPr/>
            <p:nvPr/>
          </p:nvSpPr>
          <p:spPr>
            <a:xfrm>
              <a:off x="333720" y="5541840"/>
              <a:ext cx="9081000" cy="91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For </a:t>
              </a:r>
              <a:r>
                <a:rPr b="1" i="1" lang="es-ES" sz="18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       </a:t>
              </a:r>
              <a:r>
                <a:rPr b="1" lang="es-ES" sz="1800" spc="-1" strike="noStrike" baseline="30000">
                  <a:solidFill>
                    <a:srgbClr val="000000"/>
                  </a:solidFill>
                  <a:latin typeface="Palatino"/>
                  <a:ea typeface="DejaVu Sans"/>
                </a:rPr>
                <a:t>  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particles per unit volume moving at velocity    , have               passing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through a unit area per unit time (particle flux). Therefore     is a vector in the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particle’s direction with magnitude equal to the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flux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.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25" name="Picture 31" descr=""/>
            <p:cNvPicPr/>
            <p:nvPr/>
          </p:nvPicPr>
          <p:blipFill>
            <a:blip r:embed="rId10"/>
            <a:stretch/>
          </p:blipFill>
          <p:spPr>
            <a:xfrm>
              <a:off x="6604200" y="5575320"/>
              <a:ext cx="172440" cy="232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Picture 32" descr=""/>
            <p:cNvPicPr/>
            <p:nvPr/>
          </p:nvPicPr>
          <p:blipFill>
            <a:blip r:embed="rId11"/>
            <a:stretch/>
          </p:blipFill>
          <p:spPr>
            <a:xfrm>
              <a:off x="7539120" y="5522760"/>
              <a:ext cx="758520" cy="350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Picture 34" descr=""/>
            <p:cNvPicPr/>
            <p:nvPr/>
          </p:nvPicPr>
          <p:blipFill>
            <a:blip r:embed="rId12"/>
            <a:stretch/>
          </p:blipFill>
          <p:spPr>
            <a:xfrm>
              <a:off x="6926400" y="5846760"/>
              <a:ext cx="188640" cy="323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8" name="Picture 41" descr=""/>
            <p:cNvPicPr/>
            <p:nvPr/>
          </p:nvPicPr>
          <p:blipFill>
            <a:blip r:embed="rId13"/>
            <a:stretch/>
          </p:blipFill>
          <p:spPr>
            <a:xfrm>
              <a:off x="1166760" y="5532480"/>
              <a:ext cx="496800" cy="3502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03DC5BAE-1597-4EB2-B918-D04AEC170D14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859" name="Picture 10" descr=""/>
          <p:cNvPicPr/>
          <p:nvPr/>
        </p:nvPicPr>
        <p:blipFill>
          <a:blip r:embed="rId1"/>
          <a:stretch/>
        </p:blipFill>
        <p:spPr>
          <a:xfrm>
            <a:off x="1244520" y="1125360"/>
            <a:ext cx="7378560" cy="1168200"/>
          </a:xfrm>
          <a:prstGeom prst="rect">
            <a:avLst/>
          </a:prstGeom>
          <a:ln>
            <a:noFill/>
          </a:ln>
        </p:spPr>
      </p:pic>
      <p:sp>
        <p:nvSpPr>
          <p:cNvPr id="860" name="CustomShape 2"/>
          <p:cNvSpPr/>
          <p:nvPr/>
        </p:nvSpPr>
        <p:spPr>
          <a:xfrm>
            <a:off x="279000" y="633240"/>
            <a:ext cx="29790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Four solutions of form: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61" name="Picture 6" descr=""/>
          <p:cNvPicPr/>
          <p:nvPr/>
        </p:nvPicPr>
        <p:blipFill>
          <a:blip r:embed="rId2"/>
          <a:stretch/>
        </p:blipFill>
        <p:spPr>
          <a:xfrm>
            <a:off x="3332160" y="636480"/>
            <a:ext cx="2539800" cy="379080"/>
          </a:xfrm>
          <a:prstGeom prst="rect">
            <a:avLst/>
          </a:prstGeom>
          <a:ln>
            <a:noFill/>
          </a:ln>
        </p:spPr>
      </p:pic>
      <p:sp>
        <p:nvSpPr>
          <p:cNvPr id="862" name="CustomShape 3"/>
          <p:cNvSpPr/>
          <p:nvPr/>
        </p:nvSpPr>
        <p:spPr>
          <a:xfrm>
            <a:off x="301320" y="2928960"/>
            <a:ext cx="2902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Four solutions of form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63" name="Picture 9" descr=""/>
          <p:cNvPicPr/>
          <p:nvPr/>
        </p:nvPicPr>
        <p:blipFill>
          <a:blip r:embed="rId3"/>
          <a:stretch/>
        </p:blipFill>
        <p:spPr>
          <a:xfrm>
            <a:off x="3335400" y="2925720"/>
            <a:ext cx="2714040" cy="379080"/>
          </a:xfrm>
          <a:prstGeom prst="rect">
            <a:avLst/>
          </a:prstGeom>
          <a:ln>
            <a:noFill/>
          </a:ln>
        </p:spPr>
      </p:pic>
      <p:pic>
        <p:nvPicPr>
          <p:cNvPr id="864" name="Picture 13" descr=""/>
          <p:cNvPicPr/>
          <p:nvPr/>
        </p:nvPicPr>
        <p:blipFill>
          <a:blip r:embed="rId4"/>
          <a:stretch/>
        </p:blipFill>
        <p:spPr>
          <a:xfrm>
            <a:off x="1208160" y="3357720"/>
            <a:ext cx="7543440" cy="1177560"/>
          </a:xfrm>
          <a:prstGeom prst="rect">
            <a:avLst/>
          </a:prstGeom>
          <a:ln>
            <a:noFill/>
          </a:ln>
        </p:spPr>
      </p:pic>
      <p:sp>
        <p:nvSpPr>
          <p:cNvPr id="865" name="CustomShape 4"/>
          <p:cNvSpPr/>
          <p:nvPr/>
        </p:nvSpPr>
        <p:spPr>
          <a:xfrm rot="16200000">
            <a:off x="3224880" y="872640"/>
            <a:ext cx="178920" cy="3060000"/>
          </a:xfrm>
          <a:custGeom>
            <a:avLst/>
            <a:gdLst/>
            <a:ahLst/>
            <a:rect l="l" t="t" r="r" b="b"/>
            <a:pathLst>
              <a:path w="500" h="8503">
                <a:moveTo>
                  <a:pt x="499" y="0"/>
                </a:moveTo>
                <a:cubicBezTo>
                  <a:pt x="374" y="0"/>
                  <a:pt x="249" y="354"/>
                  <a:pt x="249" y="708"/>
                </a:cubicBezTo>
                <a:lnTo>
                  <a:pt x="249" y="3542"/>
                </a:lnTo>
                <a:cubicBezTo>
                  <a:pt x="249" y="3896"/>
                  <a:pt x="124" y="4251"/>
                  <a:pt x="0" y="4251"/>
                </a:cubicBezTo>
                <a:cubicBezTo>
                  <a:pt x="124" y="4251"/>
                  <a:pt x="249" y="4605"/>
                  <a:pt x="249" y="4959"/>
                </a:cubicBezTo>
                <a:lnTo>
                  <a:pt x="249" y="7793"/>
                </a:lnTo>
                <a:cubicBezTo>
                  <a:pt x="249" y="8147"/>
                  <a:pt x="374" y="8502"/>
                  <a:pt x="499" y="8502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5"/>
          <p:cNvSpPr/>
          <p:nvPr/>
        </p:nvSpPr>
        <p:spPr>
          <a:xfrm rot="16200000">
            <a:off x="7077960" y="872640"/>
            <a:ext cx="178920" cy="3060360"/>
          </a:xfrm>
          <a:custGeom>
            <a:avLst/>
            <a:gdLst/>
            <a:ahLst/>
            <a:rect l="l" t="t" r="r" b="b"/>
            <a:pathLst>
              <a:path w="500" h="8504">
                <a:moveTo>
                  <a:pt x="499" y="0"/>
                </a:moveTo>
                <a:cubicBezTo>
                  <a:pt x="374" y="0"/>
                  <a:pt x="249" y="354"/>
                  <a:pt x="249" y="708"/>
                </a:cubicBezTo>
                <a:lnTo>
                  <a:pt x="249" y="3542"/>
                </a:lnTo>
                <a:cubicBezTo>
                  <a:pt x="249" y="3897"/>
                  <a:pt x="124" y="4251"/>
                  <a:pt x="0" y="4251"/>
                </a:cubicBezTo>
                <a:cubicBezTo>
                  <a:pt x="124" y="4251"/>
                  <a:pt x="249" y="4605"/>
                  <a:pt x="249" y="4960"/>
                </a:cubicBezTo>
                <a:lnTo>
                  <a:pt x="249" y="7794"/>
                </a:lnTo>
                <a:cubicBezTo>
                  <a:pt x="249" y="8148"/>
                  <a:pt x="374" y="8503"/>
                  <a:pt x="499" y="8503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6"/>
          <p:cNvSpPr/>
          <p:nvPr/>
        </p:nvSpPr>
        <p:spPr>
          <a:xfrm rot="16200000">
            <a:off x="3224880" y="3101400"/>
            <a:ext cx="179280" cy="3060000"/>
          </a:xfrm>
          <a:custGeom>
            <a:avLst/>
            <a:gdLst/>
            <a:ahLst/>
            <a:rect l="l" t="t" r="r" b="b"/>
            <a:pathLst>
              <a:path w="501" h="8503">
                <a:moveTo>
                  <a:pt x="500" y="0"/>
                </a:moveTo>
                <a:cubicBezTo>
                  <a:pt x="375" y="0"/>
                  <a:pt x="250" y="354"/>
                  <a:pt x="250" y="708"/>
                </a:cubicBezTo>
                <a:lnTo>
                  <a:pt x="250" y="3542"/>
                </a:lnTo>
                <a:cubicBezTo>
                  <a:pt x="250" y="3896"/>
                  <a:pt x="125" y="4251"/>
                  <a:pt x="0" y="4251"/>
                </a:cubicBezTo>
                <a:cubicBezTo>
                  <a:pt x="125" y="4251"/>
                  <a:pt x="250" y="4605"/>
                  <a:pt x="250" y="4959"/>
                </a:cubicBezTo>
                <a:lnTo>
                  <a:pt x="250" y="7793"/>
                </a:lnTo>
                <a:cubicBezTo>
                  <a:pt x="250" y="8147"/>
                  <a:pt x="375" y="8502"/>
                  <a:pt x="500" y="8502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7"/>
          <p:cNvSpPr/>
          <p:nvPr/>
        </p:nvSpPr>
        <p:spPr>
          <a:xfrm rot="16200000">
            <a:off x="7077600" y="3101040"/>
            <a:ext cx="179280" cy="3060360"/>
          </a:xfrm>
          <a:custGeom>
            <a:avLst/>
            <a:gdLst/>
            <a:ahLst/>
            <a:rect l="l" t="t" r="r" b="b"/>
            <a:pathLst>
              <a:path w="501" h="8504">
                <a:moveTo>
                  <a:pt x="500" y="0"/>
                </a:moveTo>
                <a:cubicBezTo>
                  <a:pt x="375" y="0"/>
                  <a:pt x="250" y="354"/>
                  <a:pt x="250" y="708"/>
                </a:cubicBezTo>
                <a:lnTo>
                  <a:pt x="250" y="3542"/>
                </a:lnTo>
                <a:cubicBezTo>
                  <a:pt x="250" y="3897"/>
                  <a:pt x="125" y="4251"/>
                  <a:pt x="0" y="4251"/>
                </a:cubicBezTo>
                <a:cubicBezTo>
                  <a:pt x="125" y="4251"/>
                  <a:pt x="250" y="4605"/>
                  <a:pt x="250" y="4960"/>
                </a:cubicBezTo>
                <a:lnTo>
                  <a:pt x="250" y="7794"/>
                </a:lnTo>
                <a:cubicBezTo>
                  <a:pt x="250" y="8148"/>
                  <a:pt x="375" y="8503"/>
                  <a:pt x="500" y="8503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69" name="Picture 31" descr=""/>
          <p:cNvPicPr/>
          <p:nvPr/>
        </p:nvPicPr>
        <p:blipFill>
          <a:blip r:embed="rId5"/>
          <a:stretch/>
        </p:blipFill>
        <p:spPr>
          <a:xfrm>
            <a:off x="2216160" y="2494080"/>
            <a:ext cx="2063520" cy="477360"/>
          </a:xfrm>
          <a:prstGeom prst="rect">
            <a:avLst/>
          </a:prstGeom>
          <a:ln>
            <a:noFill/>
          </a:ln>
        </p:spPr>
      </p:pic>
      <p:pic>
        <p:nvPicPr>
          <p:cNvPr id="870" name="Picture 32" descr=""/>
          <p:cNvPicPr/>
          <p:nvPr/>
        </p:nvPicPr>
        <p:blipFill>
          <a:blip r:embed="rId6"/>
          <a:stretch/>
        </p:blipFill>
        <p:spPr>
          <a:xfrm>
            <a:off x="6105600" y="2500200"/>
            <a:ext cx="2141280" cy="496800"/>
          </a:xfrm>
          <a:prstGeom prst="rect">
            <a:avLst/>
          </a:prstGeom>
          <a:ln>
            <a:noFill/>
          </a:ln>
        </p:spPr>
      </p:pic>
      <p:pic>
        <p:nvPicPr>
          <p:cNvPr id="871" name="Picture 35" descr=""/>
          <p:cNvPicPr/>
          <p:nvPr/>
        </p:nvPicPr>
        <p:blipFill>
          <a:blip r:embed="rId7"/>
          <a:stretch/>
        </p:blipFill>
        <p:spPr>
          <a:xfrm>
            <a:off x="2216160" y="4716360"/>
            <a:ext cx="2061720" cy="477720"/>
          </a:xfrm>
          <a:prstGeom prst="rect">
            <a:avLst/>
          </a:prstGeom>
          <a:ln>
            <a:noFill/>
          </a:ln>
        </p:spPr>
      </p:pic>
      <p:pic>
        <p:nvPicPr>
          <p:cNvPr id="872" name="Picture 36" descr=""/>
          <p:cNvPicPr/>
          <p:nvPr/>
        </p:nvPicPr>
        <p:blipFill>
          <a:blip r:embed="rId8"/>
          <a:stretch/>
        </p:blipFill>
        <p:spPr>
          <a:xfrm>
            <a:off x="6140520" y="4757760"/>
            <a:ext cx="2141280" cy="496440"/>
          </a:xfrm>
          <a:prstGeom prst="rect">
            <a:avLst/>
          </a:prstGeom>
          <a:ln>
            <a:noFill/>
          </a:ln>
        </p:spPr>
      </p:pic>
      <p:sp>
        <p:nvSpPr>
          <p:cNvPr id="873" name="CustomShape 8"/>
          <p:cNvSpPr/>
          <p:nvPr/>
        </p:nvSpPr>
        <p:spPr>
          <a:xfrm>
            <a:off x="302400" y="5186520"/>
            <a:ext cx="8573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Since we have a four component spinor,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only four are linearly independent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74" name="CustomShape 9"/>
          <p:cNvSpPr/>
          <p:nvPr/>
        </p:nvSpPr>
        <p:spPr>
          <a:xfrm>
            <a:off x="508320" y="5481720"/>
            <a:ext cx="81558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cc00cc"/>
              </a:buClr>
              <a:buFont typeface="Wingdings" charset="2"/>
              <a:buChar char="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Could choose to work with                              or                               or …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75" name="Picture 39" descr=""/>
          <p:cNvPicPr/>
          <p:nvPr/>
        </p:nvPicPr>
        <p:blipFill>
          <a:blip r:embed="rId9"/>
          <a:stretch/>
        </p:blipFill>
        <p:spPr>
          <a:xfrm>
            <a:off x="3948120" y="5527800"/>
            <a:ext cx="1693440" cy="320040"/>
          </a:xfrm>
          <a:prstGeom prst="rect">
            <a:avLst/>
          </a:prstGeom>
          <a:ln>
            <a:noFill/>
          </a:ln>
        </p:spPr>
      </p:pic>
      <p:pic>
        <p:nvPicPr>
          <p:cNvPr id="876" name="Picture 41" descr=""/>
          <p:cNvPicPr/>
          <p:nvPr/>
        </p:nvPicPr>
        <p:blipFill>
          <a:blip r:embed="rId10"/>
          <a:stretch/>
        </p:blipFill>
        <p:spPr>
          <a:xfrm>
            <a:off x="6141960" y="5527800"/>
            <a:ext cx="1606320" cy="320040"/>
          </a:xfrm>
          <a:prstGeom prst="rect">
            <a:avLst/>
          </a:prstGeom>
          <a:ln>
            <a:noFill/>
          </a:ln>
        </p:spPr>
      </p:pic>
      <p:sp>
        <p:nvSpPr>
          <p:cNvPr id="877" name="CustomShape 10"/>
          <p:cNvSpPr/>
          <p:nvPr/>
        </p:nvSpPr>
        <p:spPr>
          <a:xfrm>
            <a:off x="540360" y="5805360"/>
            <a:ext cx="5257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cc00cc"/>
              </a:buClr>
              <a:buFont typeface="Wingdings" charset="2"/>
              <a:buChar char="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Natural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to use choose +ve energy solutions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78" name="Picture 44" descr=""/>
          <p:cNvPicPr/>
          <p:nvPr/>
        </p:nvPicPr>
        <p:blipFill>
          <a:blip r:embed="rId11"/>
          <a:stretch/>
        </p:blipFill>
        <p:spPr>
          <a:xfrm>
            <a:off x="4425840" y="6175440"/>
            <a:ext cx="1665000" cy="320400"/>
          </a:xfrm>
          <a:prstGeom prst="rect">
            <a:avLst/>
          </a:prstGeom>
          <a:ln>
            <a:noFill/>
          </a:ln>
        </p:spPr>
      </p:pic>
      <p:sp>
        <p:nvSpPr>
          <p:cNvPr id="879" name="CustomShape 11"/>
          <p:cNvSpPr/>
          <p:nvPr/>
        </p:nvSpPr>
        <p:spPr>
          <a:xfrm>
            <a:off x="121896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400" spc="-1" strike="noStrike">
                <a:solidFill>
                  <a:srgbClr val="ff3300"/>
                </a:solidFill>
                <a:latin typeface="Arial"/>
              </a:rPr>
              <a:t>Particle and anti-particle Spinors</a:t>
            </a:r>
            <a:endParaRPr b="0" lang="es-ES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4A8FC142-0169-4DB3-8AF8-D4C279EC1820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881" name="Picture 25" descr=""/>
          <p:cNvPicPr/>
          <p:nvPr/>
        </p:nvPicPr>
        <p:blipFill>
          <a:blip r:embed="rId1"/>
          <a:stretch/>
        </p:blipFill>
        <p:spPr>
          <a:xfrm>
            <a:off x="1380960" y="2168640"/>
            <a:ext cx="7532640" cy="2463480"/>
          </a:xfrm>
          <a:prstGeom prst="rect">
            <a:avLst/>
          </a:prstGeom>
          <a:ln>
            <a:noFill/>
          </a:ln>
        </p:spPr>
      </p:pic>
      <p:sp>
        <p:nvSpPr>
          <p:cNvPr id="882" name="CustomShape 2"/>
          <p:cNvSpPr/>
          <p:nvPr/>
        </p:nvSpPr>
        <p:spPr>
          <a:xfrm>
            <a:off x="1228320" y="4716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Wave-Function Normalisation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883" name="Picture 6" descr=""/>
          <p:cNvPicPr/>
          <p:nvPr/>
        </p:nvPicPr>
        <p:blipFill>
          <a:blip r:embed="rId2"/>
          <a:stretch/>
        </p:blipFill>
        <p:spPr>
          <a:xfrm>
            <a:off x="7365960" y="906480"/>
            <a:ext cx="2015640" cy="1431720"/>
          </a:xfrm>
          <a:prstGeom prst="rect">
            <a:avLst/>
          </a:prstGeom>
          <a:ln>
            <a:noFill/>
          </a:ln>
        </p:spPr>
      </p:pic>
      <p:sp>
        <p:nvSpPr>
          <p:cNvPr id="884" name="CustomShape 3"/>
          <p:cNvSpPr/>
          <p:nvPr/>
        </p:nvSpPr>
        <p:spPr>
          <a:xfrm>
            <a:off x="420480" y="1341360"/>
            <a:ext cx="1386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Consider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85" name="Picture 8" descr=""/>
          <p:cNvPicPr/>
          <p:nvPr/>
        </p:nvPicPr>
        <p:blipFill>
          <a:blip r:embed="rId3"/>
          <a:stretch/>
        </p:blipFill>
        <p:spPr>
          <a:xfrm>
            <a:off x="3152880" y="1341360"/>
            <a:ext cx="2017080" cy="350640"/>
          </a:xfrm>
          <a:prstGeom prst="rect">
            <a:avLst/>
          </a:prstGeom>
          <a:ln>
            <a:noFill/>
          </a:ln>
        </p:spPr>
      </p:pic>
      <p:sp>
        <p:nvSpPr>
          <p:cNvPr id="886" name="CustomShape 4"/>
          <p:cNvSpPr/>
          <p:nvPr/>
        </p:nvSpPr>
        <p:spPr>
          <a:xfrm>
            <a:off x="631800" y="1766880"/>
            <a:ext cx="2226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Probability density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87" name="CustomShape 5"/>
          <p:cNvSpPr/>
          <p:nvPr/>
        </p:nvSpPr>
        <p:spPr>
          <a:xfrm>
            <a:off x="7221600" y="763560"/>
            <a:ext cx="2268000" cy="1728360"/>
          </a:xfrm>
          <a:prstGeom prst="rect">
            <a:avLst/>
          </a:prstGeom>
          <a:noFill/>
          <a:ln w="22320">
            <a:solidFill>
              <a:srgbClr val="99cc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6"/>
          <p:cNvSpPr/>
          <p:nvPr/>
        </p:nvSpPr>
        <p:spPr>
          <a:xfrm>
            <a:off x="708840" y="4667400"/>
            <a:ext cx="71175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for the desired </a:t>
            </a:r>
            <a:r>
              <a:rPr b="1" i="1" lang="es-ES" sz="2000" spc="-1" strike="noStrike">
                <a:solidFill>
                  <a:srgbClr val="000000"/>
                </a:solidFill>
                <a:latin typeface="Palatino"/>
                <a:ea typeface="DejaVu Sans"/>
              </a:rPr>
              <a:t>2E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particles per unit volume, requires that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889" name="Group 7"/>
          <p:cNvGrpSpPr/>
          <p:nvPr/>
        </p:nvGrpSpPr>
        <p:grpSpPr>
          <a:xfrm>
            <a:off x="3801960" y="5084640"/>
            <a:ext cx="1726920" cy="468000"/>
            <a:chOff x="3801960" y="5084640"/>
            <a:chExt cx="1726920" cy="468000"/>
          </a:xfrm>
        </p:grpSpPr>
        <p:pic>
          <p:nvPicPr>
            <p:cNvPr id="890" name="Picture 21" descr=""/>
            <p:cNvPicPr/>
            <p:nvPr/>
          </p:nvPicPr>
          <p:blipFill>
            <a:blip r:embed="rId4"/>
            <a:stretch/>
          </p:blipFill>
          <p:spPr>
            <a:xfrm>
              <a:off x="3873600" y="5159160"/>
              <a:ext cx="1547280" cy="32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91" name="CustomShape 8"/>
            <p:cNvSpPr/>
            <p:nvPr/>
          </p:nvSpPr>
          <p:spPr>
            <a:xfrm>
              <a:off x="3801960" y="5084640"/>
              <a:ext cx="1726920" cy="46800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2" name="CustomShape 9"/>
          <p:cNvSpPr/>
          <p:nvPr/>
        </p:nvSpPr>
        <p:spPr>
          <a:xfrm>
            <a:off x="454680" y="5661000"/>
            <a:ext cx="33566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Obtain same value of </a:t>
            </a:r>
            <a:r>
              <a:rPr b="1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for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893" name="Picture 30" descr=""/>
          <p:cNvPicPr/>
          <p:nvPr/>
        </p:nvPicPr>
        <p:blipFill>
          <a:blip r:embed="rId5"/>
          <a:stretch/>
        </p:blipFill>
        <p:spPr>
          <a:xfrm>
            <a:off x="3765600" y="5770440"/>
            <a:ext cx="1653840" cy="214200"/>
          </a:xfrm>
          <a:prstGeom prst="rect">
            <a:avLst/>
          </a:prstGeom>
          <a:ln>
            <a:noFill/>
          </a:ln>
        </p:spPr>
      </p:pic>
      <p:pic>
        <p:nvPicPr>
          <p:cNvPr id="894" name="Picture 31" descr=""/>
          <p:cNvPicPr/>
          <p:nvPr/>
        </p:nvPicPr>
        <p:blipFill>
          <a:blip r:embed="rId6"/>
          <a:stretch/>
        </p:blipFill>
        <p:spPr>
          <a:xfrm>
            <a:off x="3152880" y="1736640"/>
            <a:ext cx="3298320" cy="379080"/>
          </a:xfrm>
          <a:prstGeom prst="rect">
            <a:avLst/>
          </a:prstGeom>
          <a:ln>
            <a:noFill/>
          </a:ln>
        </p:spPr>
      </p:pic>
      <p:grpSp>
        <p:nvGrpSpPr>
          <p:cNvPr id="895" name="Group 10"/>
          <p:cNvGrpSpPr/>
          <p:nvPr/>
        </p:nvGrpSpPr>
        <p:grpSpPr>
          <a:xfrm>
            <a:off x="409320" y="668160"/>
            <a:ext cx="5926320" cy="672840"/>
            <a:chOff x="409320" y="668160"/>
            <a:chExt cx="5926320" cy="672840"/>
          </a:xfrm>
        </p:grpSpPr>
        <p:sp>
          <p:nvSpPr>
            <p:cNvPr id="896" name="CustomShape 11"/>
            <p:cNvSpPr/>
            <p:nvPr/>
          </p:nvSpPr>
          <p:spPr>
            <a:xfrm>
              <a:off x="409320" y="668160"/>
              <a:ext cx="5926320" cy="672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From </a:t>
              </a:r>
              <a:r>
                <a:rPr b="1" lang="es-ES" sz="1800" spc="-1" strike="noStrike">
                  <a:solidFill>
                    <a:srgbClr val="cc00cc"/>
                  </a:solidFill>
                  <a:latin typeface="Arial"/>
                  <a:ea typeface="DejaVu Sans"/>
                </a:rPr>
                <a:t>handout 1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want to normalise wave-functions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to   </a:t>
              </a:r>
              <a:r>
                <a:rPr b="1" i="1" lang="es-ES" sz="20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 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particles per unit volume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897" name="Picture 32" descr=""/>
            <p:cNvPicPr/>
            <p:nvPr/>
          </p:nvPicPr>
          <p:blipFill>
            <a:blip r:embed="rId7"/>
            <a:stretch/>
          </p:blipFill>
          <p:spPr>
            <a:xfrm>
              <a:off x="965160" y="1039320"/>
              <a:ext cx="379080" cy="2044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F1CB35BF-8D7A-4116-8DDB-40245F426619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899" name="CustomShape 2"/>
          <p:cNvSpPr/>
          <p:nvPr/>
        </p:nvSpPr>
        <p:spPr>
          <a:xfrm>
            <a:off x="1199880" y="4716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Charge Conjugation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900" name="CustomShape 3"/>
          <p:cNvSpPr/>
          <p:nvPr/>
        </p:nvSpPr>
        <p:spPr>
          <a:xfrm>
            <a:off x="368280" y="708120"/>
            <a:ext cx="798372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the part II Relativity and Electrodynamics course it was shown that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motion of a charged particle in an electromagnetic field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can be obtained by making the </a:t>
            </a:r>
            <a:r>
              <a:rPr b="1" i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minimal substitution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01" name="Picture 5" descr=""/>
          <p:cNvPicPr/>
          <p:nvPr/>
        </p:nvPicPr>
        <p:blipFill>
          <a:blip r:embed="rId1"/>
          <a:stretch/>
        </p:blipFill>
        <p:spPr>
          <a:xfrm>
            <a:off x="7280280" y="1003320"/>
            <a:ext cx="1225080" cy="331560"/>
          </a:xfrm>
          <a:prstGeom prst="rect">
            <a:avLst/>
          </a:prstGeom>
          <a:ln>
            <a:noFill/>
          </a:ln>
        </p:spPr>
      </p:pic>
      <p:sp>
        <p:nvSpPr>
          <p:cNvPr id="902" name="CustomShape 4"/>
          <p:cNvSpPr/>
          <p:nvPr/>
        </p:nvSpPr>
        <p:spPr>
          <a:xfrm>
            <a:off x="726480" y="2003400"/>
            <a:ext cx="703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with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03" name="Picture 8" descr=""/>
          <p:cNvPicPr/>
          <p:nvPr/>
        </p:nvPicPr>
        <p:blipFill>
          <a:blip r:embed="rId2"/>
          <a:stretch/>
        </p:blipFill>
        <p:spPr>
          <a:xfrm>
            <a:off x="3319560" y="1984320"/>
            <a:ext cx="2688840" cy="409320"/>
          </a:xfrm>
          <a:prstGeom prst="rect">
            <a:avLst/>
          </a:prstGeom>
          <a:ln>
            <a:noFill/>
          </a:ln>
        </p:spPr>
      </p:pic>
      <p:sp>
        <p:nvSpPr>
          <p:cNvPr id="904" name="CustomShape 5"/>
          <p:cNvSpPr/>
          <p:nvPr/>
        </p:nvSpPr>
        <p:spPr>
          <a:xfrm>
            <a:off x="726120" y="2440080"/>
            <a:ext cx="2189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this can be written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905" name="Group 6"/>
          <p:cNvGrpSpPr/>
          <p:nvPr/>
        </p:nvGrpSpPr>
        <p:grpSpPr>
          <a:xfrm>
            <a:off x="3643200" y="2416320"/>
            <a:ext cx="2015640" cy="431280"/>
            <a:chOff x="3643200" y="2416320"/>
            <a:chExt cx="2015640" cy="431280"/>
          </a:xfrm>
        </p:grpSpPr>
        <p:pic>
          <p:nvPicPr>
            <p:cNvPr id="906" name="Picture 10" descr=""/>
            <p:cNvPicPr/>
            <p:nvPr/>
          </p:nvPicPr>
          <p:blipFill>
            <a:blip r:embed="rId3"/>
            <a:stretch/>
          </p:blipFill>
          <p:spPr>
            <a:xfrm>
              <a:off x="3714480" y="2487600"/>
              <a:ext cx="1869840" cy="319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907" name="CustomShape 7"/>
            <p:cNvSpPr/>
            <p:nvPr/>
          </p:nvSpPr>
          <p:spPr>
            <a:xfrm>
              <a:off x="3643200" y="2416320"/>
              <a:ext cx="2015640" cy="43128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8" name="CustomShape 8"/>
          <p:cNvSpPr/>
          <p:nvPr/>
        </p:nvSpPr>
        <p:spPr>
          <a:xfrm>
            <a:off x="733320" y="2919240"/>
            <a:ext cx="37753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 the Dirac equation becomes: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09" name="Picture 14" descr=""/>
          <p:cNvPicPr/>
          <p:nvPr/>
        </p:nvPicPr>
        <p:blipFill>
          <a:blip r:embed="rId4"/>
          <a:stretch/>
        </p:blipFill>
        <p:spPr>
          <a:xfrm>
            <a:off x="3319560" y="3368520"/>
            <a:ext cx="3241080" cy="320400"/>
          </a:xfrm>
          <a:prstGeom prst="rect">
            <a:avLst/>
          </a:prstGeom>
          <a:ln>
            <a:noFill/>
          </a:ln>
        </p:spPr>
      </p:pic>
      <p:pic>
        <p:nvPicPr>
          <p:cNvPr id="910" name="Picture 15" descr=""/>
          <p:cNvPicPr/>
          <p:nvPr/>
        </p:nvPicPr>
        <p:blipFill>
          <a:blip r:embed="rId5"/>
          <a:stretch/>
        </p:blipFill>
        <p:spPr>
          <a:xfrm>
            <a:off x="2995560" y="1623960"/>
            <a:ext cx="3212640" cy="350640"/>
          </a:xfrm>
          <a:prstGeom prst="rect">
            <a:avLst/>
          </a:prstGeom>
          <a:ln>
            <a:noFill/>
          </a:ln>
        </p:spPr>
      </p:pic>
      <p:grpSp>
        <p:nvGrpSpPr>
          <p:cNvPr id="911" name="Group 9"/>
          <p:cNvGrpSpPr/>
          <p:nvPr/>
        </p:nvGrpSpPr>
        <p:grpSpPr>
          <a:xfrm>
            <a:off x="373320" y="3840120"/>
            <a:ext cx="6719400" cy="367920"/>
            <a:chOff x="373320" y="3840120"/>
            <a:chExt cx="6719400" cy="367920"/>
          </a:xfrm>
        </p:grpSpPr>
        <p:sp>
          <p:nvSpPr>
            <p:cNvPr id="912" name="CustomShape 10"/>
            <p:cNvSpPr/>
            <p:nvPr/>
          </p:nvSpPr>
          <p:spPr>
            <a:xfrm>
              <a:off x="373320" y="3840120"/>
              <a:ext cx="62402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Taking the complex conjugate and pre-multiplying by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913" name="Picture 17" descr=""/>
            <p:cNvPicPr/>
            <p:nvPr/>
          </p:nvPicPr>
          <p:blipFill>
            <a:blip r:embed="rId6"/>
            <a:stretch/>
          </p:blipFill>
          <p:spPr>
            <a:xfrm>
              <a:off x="6537240" y="3853080"/>
              <a:ext cx="555480" cy="321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14" name="CustomShape 11"/>
          <p:cNvSpPr/>
          <p:nvPr/>
        </p:nvSpPr>
        <p:spPr>
          <a:xfrm>
            <a:off x="419040" y="5688000"/>
            <a:ext cx="47419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Define the charge conjugation operator: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15" name="Picture 34" descr=""/>
          <p:cNvPicPr/>
          <p:nvPr/>
        </p:nvPicPr>
        <p:blipFill>
          <a:blip r:embed="rId7"/>
          <a:stretch/>
        </p:blipFill>
        <p:spPr>
          <a:xfrm>
            <a:off x="3801960" y="6093000"/>
            <a:ext cx="2103120" cy="350280"/>
          </a:xfrm>
          <a:prstGeom prst="rect">
            <a:avLst/>
          </a:prstGeom>
          <a:ln>
            <a:noFill/>
          </a:ln>
        </p:spPr>
      </p:pic>
      <p:sp>
        <p:nvSpPr>
          <p:cNvPr id="916" name="CustomShape 12"/>
          <p:cNvSpPr/>
          <p:nvPr/>
        </p:nvSpPr>
        <p:spPr>
          <a:xfrm>
            <a:off x="3133800" y="3297240"/>
            <a:ext cx="3634920" cy="46800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13"/>
          <p:cNvSpPr/>
          <p:nvPr/>
        </p:nvSpPr>
        <p:spPr>
          <a:xfrm>
            <a:off x="3767040" y="6058080"/>
            <a:ext cx="2193840" cy="46620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18" name="Group 14"/>
          <p:cNvGrpSpPr/>
          <p:nvPr/>
        </p:nvGrpSpPr>
        <p:grpSpPr>
          <a:xfrm>
            <a:off x="685800" y="4740120"/>
            <a:ext cx="8526240" cy="367920"/>
            <a:chOff x="685800" y="4740120"/>
            <a:chExt cx="8526240" cy="367920"/>
          </a:xfrm>
        </p:grpSpPr>
        <p:sp>
          <p:nvSpPr>
            <p:cNvPr id="919" name="CustomShape 15"/>
            <p:cNvSpPr/>
            <p:nvPr/>
          </p:nvSpPr>
          <p:spPr>
            <a:xfrm>
              <a:off x="685800" y="4740120"/>
              <a:ext cx="62532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But 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20" name="CustomShape 16"/>
            <p:cNvSpPr/>
            <p:nvPr/>
          </p:nvSpPr>
          <p:spPr>
            <a:xfrm>
              <a:off x="6645240" y="4740120"/>
              <a:ext cx="58716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and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921" name="Picture 46" descr=""/>
            <p:cNvPicPr/>
            <p:nvPr/>
          </p:nvPicPr>
          <p:blipFill>
            <a:blip r:embed="rId8"/>
            <a:stretch/>
          </p:blipFill>
          <p:spPr>
            <a:xfrm>
              <a:off x="1460520" y="4755960"/>
              <a:ext cx="4731840" cy="320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22" name="Picture 49" descr=""/>
            <p:cNvPicPr/>
            <p:nvPr/>
          </p:nvPicPr>
          <p:blipFill>
            <a:blip r:embed="rId9"/>
            <a:stretch/>
          </p:blipFill>
          <p:spPr>
            <a:xfrm>
              <a:off x="7400880" y="4759200"/>
              <a:ext cx="1811160" cy="3204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923" name="Picture 52" descr=""/>
          <p:cNvPicPr/>
          <p:nvPr/>
        </p:nvPicPr>
        <p:blipFill>
          <a:blip r:embed="rId10"/>
          <a:stretch/>
        </p:blipFill>
        <p:spPr>
          <a:xfrm>
            <a:off x="2360520" y="4272120"/>
            <a:ext cx="4352760" cy="350280"/>
          </a:xfrm>
          <a:prstGeom prst="rect">
            <a:avLst/>
          </a:prstGeom>
          <a:ln>
            <a:noFill/>
          </a:ln>
        </p:spPr>
      </p:pic>
      <p:pic>
        <p:nvPicPr>
          <p:cNvPr id="924" name="Picture 59" descr=""/>
          <p:cNvPicPr/>
          <p:nvPr/>
        </p:nvPicPr>
        <p:blipFill>
          <a:blip r:embed="rId11"/>
          <a:stretch/>
        </p:blipFill>
        <p:spPr>
          <a:xfrm>
            <a:off x="2951280" y="5253120"/>
            <a:ext cx="4176360" cy="350280"/>
          </a:xfrm>
          <a:prstGeom prst="rect">
            <a:avLst/>
          </a:prstGeom>
          <a:ln>
            <a:noFill/>
          </a:ln>
        </p:spPr>
      </p:pic>
      <p:sp>
        <p:nvSpPr>
          <p:cNvPr id="925" name="CustomShape 17"/>
          <p:cNvSpPr/>
          <p:nvPr/>
        </p:nvSpPr>
        <p:spPr>
          <a:xfrm rot="16200000">
            <a:off x="4845600" y="5351040"/>
            <a:ext cx="107640" cy="540720"/>
          </a:xfrm>
          <a:custGeom>
            <a:avLst/>
            <a:gdLst/>
            <a:ahLst/>
            <a:rect l="l" t="t" r="r" b="b"/>
            <a:pathLst>
              <a:path w="302" h="1505">
                <a:moveTo>
                  <a:pt x="301" y="0"/>
                </a:moveTo>
                <a:cubicBezTo>
                  <a:pt x="225" y="0"/>
                  <a:pt x="150" y="62"/>
                  <a:pt x="150" y="125"/>
                </a:cubicBezTo>
                <a:lnTo>
                  <a:pt x="150" y="626"/>
                </a:lnTo>
                <a:cubicBezTo>
                  <a:pt x="150" y="689"/>
                  <a:pt x="75" y="752"/>
                  <a:pt x="0" y="752"/>
                </a:cubicBezTo>
                <a:cubicBezTo>
                  <a:pt x="75" y="752"/>
                  <a:pt x="150" y="814"/>
                  <a:pt x="150" y="877"/>
                </a:cubicBezTo>
                <a:lnTo>
                  <a:pt x="150" y="1378"/>
                </a:lnTo>
                <a:cubicBezTo>
                  <a:pt x="150" y="1441"/>
                  <a:pt x="225" y="1504"/>
                  <a:pt x="301" y="1504"/>
                </a:cubicBezTo>
              </a:path>
            </a:pathLst>
          </a:custGeom>
          <a:noFill/>
          <a:ln w="22320">
            <a:solidFill>
              <a:srgbClr val="ff66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18"/>
          <p:cNvSpPr/>
          <p:nvPr/>
        </p:nvSpPr>
        <p:spPr>
          <a:xfrm rot="16200000">
            <a:off x="6176880" y="5351760"/>
            <a:ext cx="107640" cy="539280"/>
          </a:xfrm>
          <a:custGeom>
            <a:avLst/>
            <a:gdLst/>
            <a:ahLst/>
            <a:rect l="l" t="t" r="r" b="b"/>
            <a:pathLst>
              <a:path w="302" h="1501">
                <a:moveTo>
                  <a:pt x="301" y="0"/>
                </a:moveTo>
                <a:cubicBezTo>
                  <a:pt x="225" y="0"/>
                  <a:pt x="150" y="62"/>
                  <a:pt x="150" y="125"/>
                </a:cubicBezTo>
                <a:lnTo>
                  <a:pt x="150" y="625"/>
                </a:lnTo>
                <a:cubicBezTo>
                  <a:pt x="150" y="687"/>
                  <a:pt x="75" y="750"/>
                  <a:pt x="0" y="750"/>
                </a:cubicBezTo>
                <a:cubicBezTo>
                  <a:pt x="75" y="750"/>
                  <a:pt x="150" y="812"/>
                  <a:pt x="150" y="875"/>
                </a:cubicBezTo>
                <a:lnTo>
                  <a:pt x="150" y="1375"/>
                </a:lnTo>
                <a:cubicBezTo>
                  <a:pt x="150" y="1437"/>
                  <a:pt x="225" y="1500"/>
                  <a:pt x="301" y="1500"/>
                </a:cubicBezTo>
              </a:path>
            </a:pathLst>
          </a:custGeom>
          <a:noFill/>
          <a:ln w="22320">
            <a:solidFill>
              <a:srgbClr val="ff66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19"/>
          <p:cNvSpPr/>
          <p:nvPr/>
        </p:nvSpPr>
        <p:spPr>
          <a:xfrm>
            <a:off x="1554120" y="4334040"/>
            <a:ext cx="318600" cy="177120"/>
          </a:xfrm>
          <a:custGeom>
            <a:avLst/>
            <a:gdLst/>
            <a:ahLst/>
            <a:rect l="l" t="t" r="r" b="b"/>
            <a:pathLst>
              <a:path w="888" h="495">
                <a:moveTo>
                  <a:pt x="0" y="123"/>
                </a:moveTo>
                <a:lnTo>
                  <a:pt x="665" y="123"/>
                </a:lnTo>
                <a:lnTo>
                  <a:pt x="665" y="0"/>
                </a:lnTo>
                <a:lnTo>
                  <a:pt x="887" y="247"/>
                </a:lnTo>
                <a:lnTo>
                  <a:pt x="665" y="494"/>
                </a:lnTo>
                <a:lnTo>
                  <a:pt x="665" y="370"/>
                </a:lnTo>
                <a:lnTo>
                  <a:pt x="0" y="370"/>
                </a:lnTo>
                <a:lnTo>
                  <a:pt x="0" y="123"/>
                </a:ln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20"/>
          <p:cNvSpPr/>
          <p:nvPr/>
        </p:nvSpPr>
        <p:spPr>
          <a:xfrm>
            <a:off x="1552680" y="5370480"/>
            <a:ext cx="318600" cy="177480"/>
          </a:xfrm>
          <a:custGeom>
            <a:avLst/>
            <a:gdLst/>
            <a:ahLst/>
            <a:rect l="l" t="t" r="r" b="b"/>
            <a:pathLst>
              <a:path w="888" h="495">
                <a:moveTo>
                  <a:pt x="0" y="123"/>
                </a:moveTo>
                <a:lnTo>
                  <a:pt x="665" y="123"/>
                </a:lnTo>
                <a:lnTo>
                  <a:pt x="665" y="0"/>
                </a:lnTo>
                <a:lnTo>
                  <a:pt x="887" y="247"/>
                </a:lnTo>
                <a:lnTo>
                  <a:pt x="665" y="494"/>
                </a:lnTo>
                <a:lnTo>
                  <a:pt x="665" y="371"/>
                </a:lnTo>
                <a:lnTo>
                  <a:pt x="0" y="371"/>
                </a:lnTo>
                <a:lnTo>
                  <a:pt x="0" y="123"/>
                </a:ln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21"/>
          <p:cNvSpPr/>
          <p:nvPr/>
        </p:nvSpPr>
        <p:spPr>
          <a:xfrm>
            <a:off x="8852040" y="5214960"/>
            <a:ext cx="819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(D14)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187BB1B4-7D7F-4E8A-A836-59273738B027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931" name="CustomShape 2"/>
          <p:cNvSpPr/>
          <p:nvPr/>
        </p:nvSpPr>
        <p:spPr>
          <a:xfrm>
            <a:off x="0" y="496800"/>
            <a:ext cx="99057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2" name="Picture 7" descr=""/>
          <p:cNvPicPr/>
          <p:nvPr/>
        </p:nvPicPr>
        <p:blipFill>
          <a:blip r:embed="rId1"/>
          <a:stretch/>
        </p:blipFill>
        <p:spPr>
          <a:xfrm>
            <a:off x="2770200" y="239760"/>
            <a:ext cx="3387240" cy="320400"/>
          </a:xfrm>
          <a:prstGeom prst="rect">
            <a:avLst/>
          </a:prstGeom>
          <a:ln>
            <a:noFill/>
          </a:ln>
        </p:spPr>
      </p:pic>
      <p:pic>
        <p:nvPicPr>
          <p:cNvPr id="933" name="Picture 6" descr=""/>
          <p:cNvPicPr/>
          <p:nvPr/>
        </p:nvPicPr>
        <p:blipFill>
          <a:blip r:embed="rId2"/>
          <a:stretch/>
        </p:blipFill>
        <p:spPr>
          <a:xfrm>
            <a:off x="2790720" y="995400"/>
            <a:ext cx="3241440" cy="320400"/>
          </a:xfrm>
          <a:prstGeom prst="rect">
            <a:avLst/>
          </a:prstGeom>
          <a:ln>
            <a:noFill/>
          </a:ln>
        </p:spPr>
      </p:pic>
      <p:sp>
        <p:nvSpPr>
          <p:cNvPr id="934" name="CustomShape 3"/>
          <p:cNvSpPr/>
          <p:nvPr/>
        </p:nvSpPr>
        <p:spPr>
          <a:xfrm>
            <a:off x="2684520" y="168120"/>
            <a:ext cx="3528720" cy="43164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4"/>
          <p:cNvSpPr/>
          <p:nvPr/>
        </p:nvSpPr>
        <p:spPr>
          <a:xfrm>
            <a:off x="344160" y="625320"/>
            <a:ext cx="4199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Comparing to the original equation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36" name="CustomShape 5"/>
          <p:cNvSpPr/>
          <p:nvPr/>
        </p:nvSpPr>
        <p:spPr>
          <a:xfrm>
            <a:off x="574920" y="1309680"/>
            <a:ext cx="814932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we see that the spinor        describes a particle of the same mass but with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opposite charge,  i.e. an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anti-particle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!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37" name="Picture 11" descr=""/>
          <p:cNvPicPr/>
          <p:nvPr/>
        </p:nvPicPr>
        <p:blipFill>
          <a:blip r:embed="rId3"/>
          <a:stretch/>
        </p:blipFill>
        <p:spPr>
          <a:xfrm>
            <a:off x="3189240" y="1351080"/>
            <a:ext cx="291960" cy="291600"/>
          </a:xfrm>
          <a:prstGeom prst="rect">
            <a:avLst/>
          </a:prstGeom>
          <a:ln>
            <a:noFill/>
          </a:ln>
        </p:spPr>
      </p:pic>
      <p:sp>
        <p:nvSpPr>
          <p:cNvPr id="938" name="CustomShape 6"/>
          <p:cNvSpPr/>
          <p:nvPr/>
        </p:nvSpPr>
        <p:spPr>
          <a:xfrm>
            <a:off x="615600" y="115920"/>
            <a:ext cx="17272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D14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becomes: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39" name="Picture 18" descr=""/>
          <p:cNvPicPr/>
          <p:nvPr/>
        </p:nvPicPr>
        <p:blipFill>
          <a:blip r:embed="rId4"/>
          <a:stretch/>
        </p:blipFill>
        <p:spPr>
          <a:xfrm>
            <a:off x="2301840" y="3235320"/>
            <a:ext cx="4235040" cy="379080"/>
          </a:xfrm>
          <a:prstGeom prst="rect">
            <a:avLst/>
          </a:prstGeom>
          <a:ln>
            <a:noFill/>
          </a:ln>
        </p:spPr>
      </p:pic>
      <p:grpSp>
        <p:nvGrpSpPr>
          <p:cNvPr id="940" name="Group 7"/>
          <p:cNvGrpSpPr/>
          <p:nvPr/>
        </p:nvGrpSpPr>
        <p:grpSpPr>
          <a:xfrm>
            <a:off x="2576520" y="5049720"/>
            <a:ext cx="4536720" cy="896760"/>
            <a:chOff x="2576520" y="5049720"/>
            <a:chExt cx="4536720" cy="896760"/>
          </a:xfrm>
        </p:grpSpPr>
        <p:pic>
          <p:nvPicPr>
            <p:cNvPr id="941" name="Picture 27" descr=""/>
            <p:cNvPicPr/>
            <p:nvPr/>
          </p:nvPicPr>
          <p:blipFill>
            <a:blip r:embed="rId5"/>
            <a:stretch/>
          </p:blipFill>
          <p:spPr>
            <a:xfrm>
              <a:off x="2576520" y="5049720"/>
              <a:ext cx="4525560" cy="466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2" name="Picture 29" descr=""/>
            <p:cNvPicPr/>
            <p:nvPr/>
          </p:nvPicPr>
          <p:blipFill>
            <a:blip r:embed="rId6"/>
            <a:stretch/>
          </p:blipFill>
          <p:spPr>
            <a:xfrm>
              <a:off x="2587680" y="5479920"/>
              <a:ext cx="4525560" cy="466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43" name="CustomShape 8"/>
          <p:cNvSpPr/>
          <p:nvPr/>
        </p:nvSpPr>
        <p:spPr>
          <a:xfrm>
            <a:off x="343080" y="2492280"/>
            <a:ext cx="7491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Now consider the action of       on the free particle wave-function: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44" name="Picture 32" descr=""/>
          <p:cNvPicPr/>
          <p:nvPr/>
        </p:nvPicPr>
        <p:blipFill>
          <a:blip r:embed="rId7"/>
          <a:stretch/>
        </p:blipFill>
        <p:spPr>
          <a:xfrm>
            <a:off x="3675240" y="2494080"/>
            <a:ext cx="232920" cy="291600"/>
          </a:xfrm>
          <a:prstGeom prst="rect">
            <a:avLst/>
          </a:prstGeom>
          <a:ln>
            <a:noFill/>
          </a:ln>
        </p:spPr>
      </p:pic>
      <p:pic>
        <p:nvPicPr>
          <p:cNvPr id="945" name="Picture 34" descr=""/>
          <p:cNvPicPr/>
          <p:nvPr/>
        </p:nvPicPr>
        <p:blipFill>
          <a:blip r:embed="rId8"/>
          <a:stretch/>
        </p:blipFill>
        <p:spPr>
          <a:xfrm>
            <a:off x="3292560" y="2859120"/>
            <a:ext cx="1839600" cy="350280"/>
          </a:xfrm>
          <a:prstGeom prst="rect">
            <a:avLst/>
          </a:prstGeom>
          <a:ln>
            <a:noFill/>
          </a:ln>
        </p:spPr>
      </p:pic>
      <p:sp>
        <p:nvSpPr>
          <p:cNvPr id="946" name="CustomShape 9"/>
          <p:cNvSpPr/>
          <p:nvPr/>
        </p:nvSpPr>
        <p:spPr>
          <a:xfrm>
            <a:off x="978120" y="5176800"/>
            <a:ext cx="840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hence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47" name="CustomShape 10"/>
          <p:cNvSpPr/>
          <p:nvPr/>
        </p:nvSpPr>
        <p:spPr>
          <a:xfrm>
            <a:off x="929160" y="5580000"/>
            <a:ext cx="11070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similarly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48" name="Picture 37" descr=""/>
          <p:cNvPicPr/>
          <p:nvPr/>
        </p:nvPicPr>
        <p:blipFill>
          <a:blip r:embed="rId9"/>
          <a:stretch/>
        </p:blipFill>
        <p:spPr>
          <a:xfrm>
            <a:off x="1317600" y="3716280"/>
            <a:ext cx="7738560" cy="1361880"/>
          </a:xfrm>
          <a:prstGeom prst="rect">
            <a:avLst/>
          </a:prstGeom>
          <a:ln>
            <a:noFill/>
          </a:ln>
        </p:spPr>
      </p:pic>
      <p:sp>
        <p:nvSpPr>
          <p:cNvPr id="949" name="CustomShape 11"/>
          <p:cNvSpPr/>
          <p:nvPr/>
        </p:nvSpPr>
        <p:spPr>
          <a:xfrm>
            <a:off x="441000" y="6016680"/>
            <a:ext cx="7970040" cy="60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8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Under the charge conjugation operator the particle spinors </a:t>
            </a:r>
            <a:r>
              <a:rPr b="1" i="1" lang="es-ES" sz="2000" spc="-1" strike="noStrike">
                <a:solidFill>
                  <a:srgbClr val="000000"/>
                </a:solidFill>
                <a:latin typeface="Palatino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and </a:t>
            </a:r>
            <a:r>
              <a:rPr b="1" i="1" lang="es-ES" sz="2000" spc="-1" strike="noStrike">
                <a:solidFill>
                  <a:srgbClr val="000000"/>
                </a:solidFill>
                <a:latin typeface="Palatino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Palatino"/>
                <a:ea typeface="DejaVu Sans"/>
              </a:rPr>
              <a:t>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transform to the anti-particle spinors </a:t>
            </a:r>
            <a:r>
              <a:rPr b="1" i="1" lang="es-ES" sz="2000" spc="-1" strike="noStrike">
                <a:solidFill>
                  <a:srgbClr val="000000"/>
                </a:solidFill>
                <a:latin typeface="Palatino"/>
                <a:ea typeface="DejaVu Sans"/>
              </a:rPr>
              <a:t>    </a:t>
            </a:r>
            <a:r>
              <a:rPr b="1" lang="es-ES" sz="1800" spc="-1" strike="noStrike" baseline="-25000">
                <a:solidFill>
                  <a:srgbClr val="333399"/>
                </a:solidFill>
                <a:latin typeface="Palatino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 </a:t>
            </a:r>
            <a:r>
              <a:rPr b="1" i="1" lang="es-ES" sz="2000" spc="-1" strike="noStrike">
                <a:solidFill>
                  <a:srgbClr val="000000"/>
                </a:solidFill>
                <a:latin typeface="Palatino"/>
                <a:ea typeface="DejaVu Sans"/>
              </a:rPr>
              <a:t>    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950" name="Picture 47" descr=""/>
          <p:cNvPicPr/>
          <p:nvPr/>
        </p:nvPicPr>
        <p:blipFill>
          <a:blip r:embed="rId10"/>
          <a:stretch/>
        </p:blipFill>
        <p:spPr>
          <a:xfrm>
            <a:off x="7221600" y="6100920"/>
            <a:ext cx="232920" cy="204120"/>
          </a:xfrm>
          <a:prstGeom prst="rect">
            <a:avLst/>
          </a:prstGeom>
          <a:ln>
            <a:noFill/>
          </a:ln>
        </p:spPr>
      </p:pic>
      <p:pic>
        <p:nvPicPr>
          <p:cNvPr id="951" name="Picture 49" descr=""/>
          <p:cNvPicPr/>
          <p:nvPr/>
        </p:nvPicPr>
        <p:blipFill>
          <a:blip r:embed="rId11"/>
          <a:stretch/>
        </p:blipFill>
        <p:spPr>
          <a:xfrm>
            <a:off x="8032680" y="6100920"/>
            <a:ext cx="261720" cy="202680"/>
          </a:xfrm>
          <a:prstGeom prst="rect">
            <a:avLst/>
          </a:prstGeom>
          <a:ln>
            <a:noFill/>
          </a:ln>
        </p:spPr>
      </p:pic>
      <p:pic>
        <p:nvPicPr>
          <p:cNvPr id="952" name="Picture 51" descr=""/>
          <p:cNvPicPr/>
          <p:nvPr/>
        </p:nvPicPr>
        <p:blipFill>
          <a:blip r:embed="rId12"/>
          <a:stretch/>
        </p:blipFill>
        <p:spPr>
          <a:xfrm>
            <a:off x="4881600" y="6351480"/>
            <a:ext cx="261720" cy="203040"/>
          </a:xfrm>
          <a:prstGeom prst="rect">
            <a:avLst/>
          </a:prstGeom>
          <a:ln>
            <a:noFill/>
          </a:ln>
        </p:spPr>
      </p:pic>
      <p:pic>
        <p:nvPicPr>
          <p:cNvPr id="953" name="Picture 54" descr=""/>
          <p:cNvPicPr/>
          <p:nvPr/>
        </p:nvPicPr>
        <p:blipFill>
          <a:blip r:embed="rId13"/>
          <a:stretch/>
        </p:blipFill>
        <p:spPr>
          <a:xfrm>
            <a:off x="5708520" y="6351480"/>
            <a:ext cx="261720" cy="203040"/>
          </a:xfrm>
          <a:prstGeom prst="rect">
            <a:avLst/>
          </a:prstGeom>
          <a:ln>
            <a:noFill/>
          </a:ln>
        </p:spPr>
      </p:pic>
      <p:grpSp>
        <p:nvGrpSpPr>
          <p:cNvPr id="954" name="Group 12"/>
          <p:cNvGrpSpPr/>
          <p:nvPr/>
        </p:nvGrpSpPr>
        <p:grpSpPr>
          <a:xfrm>
            <a:off x="2181240" y="1989000"/>
            <a:ext cx="5703480" cy="431640"/>
            <a:chOff x="2181240" y="1989000"/>
            <a:chExt cx="5703480" cy="431640"/>
          </a:xfrm>
        </p:grpSpPr>
        <p:sp>
          <p:nvSpPr>
            <p:cNvPr id="955" name="CustomShape 13"/>
            <p:cNvSpPr/>
            <p:nvPr/>
          </p:nvSpPr>
          <p:spPr>
            <a:xfrm>
              <a:off x="3056760" y="2001960"/>
              <a:ext cx="482796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particle spinor  </a:t>
              </a:r>
              <a:r>
                <a:rPr b="1" lang="es-ES" sz="2000" spc="-1" strike="noStrike">
                  <a:solidFill>
                    <a:srgbClr val="ff0000"/>
                  </a:solidFill>
                  <a:latin typeface="Wingdings 3"/>
                  <a:ea typeface="Wingdings 3"/>
                </a:rPr>
                <a:t></a:t>
              </a:r>
              <a:r>
                <a:rPr b="1" lang="es-ES" sz="20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   anti-particle spinor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956" name="CustomShape 14"/>
            <p:cNvSpPr/>
            <p:nvPr/>
          </p:nvSpPr>
          <p:spPr>
            <a:xfrm>
              <a:off x="2614680" y="2097000"/>
              <a:ext cx="323640" cy="215640"/>
            </a:xfrm>
            <a:custGeom>
              <a:avLst/>
              <a:gdLst/>
              <a:ahLst/>
              <a:rect l="l" t="t" r="r" b="b"/>
              <a:pathLst>
                <a:path w="902" h="602">
                  <a:moveTo>
                    <a:pt x="0" y="150"/>
                  </a:moveTo>
                  <a:lnTo>
                    <a:pt x="675" y="150"/>
                  </a:lnTo>
                  <a:lnTo>
                    <a:pt x="675" y="0"/>
                  </a:lnTo>
                  <a:lnTo>
                    <a:pt x="901" y="300"/>
                  </a:lnTo>
                  <a:lnTo>
                    <a:pt x="675" y="601"/>
                  </a:lnTo>
                  <a:lnTo>
                    <a:pt x="675" y="450"/>
                  </a:lnTo>
                  <a:lnTo>
                    <a:pt x="0" y="450"/>
                  </a:lnTo>
                  <a:lnTo>
                    <a:pt x="0" y="150"/>
                  </a:lnTo>
                </a:path>
              </a:pathLst>
            </a:custGeom>
            <a:gradFill rotWithShape="0">
              <a:gsLst>
                <a:gs pos="0">
                  <a:srgbClr val="4d0808"/>
                </a:gs>
                <a:gs pos="100000">
                  <a:srgbClr val="fff200"/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57" name="Group 15"/>
            <p:cNvGrpSpPr/>
            <p:nvPr/>
          </p:nvGrpSpPr>
          <p:grpSpPr>
            <a:xfrm>
              <a:off x="2181240" y="1989000"/>
              <a:ext cx="972720" cy="431640"/>
              <a:chOff x="2181240" y="1989000"/>
              <a:chExt cx="972720" cy="431640"/>
            </a:xfrm>
          </p:grpSpPr>
          <p:sp>
            <p:nvSpPr>
              <p:cNvPr id="958" name="CustomShape 16"/>
              <p:cNvSpPr/>
              <p:nvPr/>
            </p:nvSpPr>
            <p:spPr>
              <a:xfrm>
                <a:off x="2181240" y="1989000"/>
                <a:ext cx="972720" cy="4316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959" name="Picture 55" descr=""/>
              <p:cNvPicPr/>
              <p:nvPr/>
            </p:nvPicPr>
            <p:blipFill>
              <a:blip r:embed="rId14"/>
              <a:stretch/>
            </p:blipFill>
            <p:spPr>
              <a:xfrm>
                <a:off x="2203200" y="2033640"/>
                <a:ext cx="233280" cy="29160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1889DCE7-AF3E-4389-BF69-A245D84F50EB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961" name="CustomShape 2"/>
          <p:cNvSpPr/>
          <p:nvPr/>
        </p:nvSpPr>
        <p:spPr>
          <a:xfrm>
            <a:off x="121896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Using </a:t>
            </a: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the</a:t>
            </a: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 anti-particle solutions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670320" y="3859200"/>
            <a:ext cx="4717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Conservation of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total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angular momentum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63" name="Picture 8" descr=""/>
          <p:cNvPicPr/>
          <p:nvPr/>
        </p:nvPicPr>
        <p:blipFill>
          <a:blip r:embed="rId1"/>
          <a:stretch/>
        </p:blipFill>
        <p:spPr>
          <a:xfrm>
            <a:off x="5349960" y="3822840"/>
            <a:ext cx="1636200" cy="379080"/>
          </a:xfrm>
          <a:prstGeom prst="rect">
            <a:avLst/>
          </a:prstGeom>
          <a:ln>
            <a:noFill/>
          </a:ln>
        </p:spPr>
      </p:pic>
      <p:pic>
        <p:nvPicPr>
          <p:cNvPr id="964" name="Picture 13" descr=""/>
          <p:cNvPicPr/>
          <p:nvPr/>
        </p:nvPicPr>
        <p:blipFill>
          <a:blip r:embed="rId2"/>
          <a:stretch/>
        </p:blipFill>
        <p:spPr>
          <a:xfrm>
            <a:off x="3390840" y="1039680"/>
            <a:ext cx="2570040" cy="379080"/>
          </a:xfrm>
          <a:prstGeom prst="rect">
            <a:avLst/>
          </a:prstGeom>
          <a:ln>
            <a:noFill/>
          </a:ln>
        </p:spPr>
      </p:pic>
      <p:sp>
        <p:nvSpPr>
          <p:cNvPr id="965" name="CustomShape 4"/>
          <p:cNvSpPr/>
          <p:nvPr/>
        </p:nvSpPr>
        <p:spPr>
          <a:xfrm>
            <a:off x="414720" y="679320"/>
            <a:ext cx="9030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There is a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subtle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but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important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point about the anti-particle solutions written as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66" name="CustomShape 5"/>
          <p:cNvSpPr/>
          <p:nvPr/>
        </p:nvSpPr>
        <p:spPr>
          <a:xfrm>
            <a:off x="614520" y="1338120"/>
            <a:ext cx="2505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967" name="CustomShape 6"/>
          <p:cNvSpPr/>
          <p:nvPr/>
        </p:nvSpPr>
        <p:spPr>
          <a:xfrm>
            <a:off x="559800" y="1407960"/>
            <a:ext cx="6547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Applying normal QM operators for momentum and energy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68" name="Picture 22" descr=""/>
          <p:cNvPicPr/>
          <p:nvPr/>
        </p:nvPicPr>
        <p:blipFill>
          <a:blip r:embed="rId3"/>
          <a:stretch/>
        </p:blipFill>
        <p:spPr>
          <a:xfrm>
            <a:off x="7070760" y="1374840"/>
            <a:ext cx="2657160" cy="409320"/>
          </a:xfrm>
          <a:prstGeom prst="rect">
            <a:avLst/>
          </a:prstGeom>
          <a:ln>
            <a:noFill/>
          </a:ln>
        </p:spPr>
      </p:pic>
      <p:pic>
        <p:nvPicPr>
          <p:cNvPr id="969" name="Picture 27" descr=""/>
          <p:cNvPicPr/>
          <p:nvPr/>
        </p:nvPicPr>
        <p:blipFill>
          <a:blip r:embed="rId4"/>
          <a:stretch/>
        </p:blipFill>
        <p:spPr>
          <a:xfrm>
            <a:off x="5808600" y="1739880"/>
            <a:ext cx="2350800" cy="355320"/>
          </a:xfrm>
          <a:prstGeom prst="rect">
            <a:avLst/>
          </a:prstGeom>
          <a:ln>
            <a:noFill/>
          </a:ln>
        </p:spPr>
      </p:pic>
      <p:sp>
        <p:nvSpPr>
          <p:cNvPr id="970" name="CustomShape 7"/>
          <p:cNvSpPr/>
          <p:nvPr/>
        </p:nvSpPr>
        <p:spPr>
          <a:xfrm>
            <a:off x="481320" y="2419200"/>
            <a:ext cx="84135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Hence the quantum mechanical operators giving the </a:t>
            </a:r>
            <a:r>
              <a:rPr b="1" lang="es-ES" sz="1800" spc="-1" strike="noStrike" u="sng">
                <a:solidFill>
                  <a:srgbClr val="ff0000"/>
                </a:solidFill>
                <a:uFillTx/>
                <a:latin typeface="Arial"/>
                <a:ea typeface="DejaVu Sans"/>
              </a:rPr>
              <a:t>physical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energy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and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momenta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of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anti-particle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solutions are: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71" name="CustomShape 8"/>
          <p:cNvSpPr/>
          <p:nvPr/>
        </p:nvSpPr>
        <p:spPr>
          <a:xfrm>
            <a:off x="455400" y="3425760"/>
            <a:ext cx="31388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Under the transformation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72" name="Picture 5" descr=""/>
          <p:cNvPicPr/>
          <p:nvPr/>
        </p:nvPicPr>
        <p:blipFill>
          <a:blip r:embed="rId5"/>
          <a:stretch/>
        </p:blipFill>
        <p:spPr>
          <a:xfrm>
            <a:off x="3565440" y="3465360"/>
            <a:ext cx="2249280" cy="320400"/>
          </a:xfrm>
          <a:prstGeom prst="rect">
            <a:avLst/>
          </a:prstGeom>
          <a:ln>
            <a:noFill/>
          </a:ln>
        </p:spPr>
      </p:pic>
      <p:pic>
        <p:nvPicPr>
          <p:cNvPr id="973" name="Picture 6" descr=""/>
          <p:cNvPicPr/>
          <p:nvPr/>
        </p:nvPicPr>
        <p:blipFill>
          <a:blip r:embed="rId6"/>
          <a:stretch/>
        </p:blipFill>
        <p:spPr>
          <a:xfrm>
            <a:off x="6049800" y="3435480"/>
            <a:ext cx="1927080" cy="350280"/>
          </a:xfrm>
          <a:prstGeom prst="rect">
            <a:avLst/>
          </a:prstGeom>
          <a:ln>
            <a:noFill/>
          </a:ln>
        </p:spPr>
      </p:pic>
      <p:sp>
        <p:nvSpPr>
          <p:cNvPr id="974" name="CustomShape 9"/>
          <p:cNvSpPr/>
          <p:nvPr/>
        </p:nvSpPr>
        <p:spPr>
          <a:xfrm>
            <a:off x="5798880" y="3425760"/>
            <a:ext cx="2656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975" name="Picture 84" descr=""/>
          <p:cNvPicPr/>
          <p:nvPr/>
        </p:nvPicPr>
        <p:blipFill>
          <a:blip r:embed="rId7"/>
          <a:stretch/>
        </p:blipFill>
        <p:spPr>
          <a:xfrm>
            <a:off x="2173320" y="1806480"/>
            <a:ext cx="2619000" cy="326880"/>
          </a:xfrm>
          <a:prstGeom prst="rect">
            <a:avLst/>
          </a:prstGeom>
          <a:ln>
            <a:noFill/>
          </a:ln>
        </p:spPr>
      </p:pic>
      <p:grpSp>
        <p:nvGrpSpPr>
          <p:cNvPr id="976" name="Group 10"/>
          <p:cNvGrpSpPr/>
          <p:nvPr/>
        </p:nvGrpSpPr>
        <p:grpSpPr>
          <a:xfrm>
            <a:off x="3493800" y="4970520"/>
            <a:ext cx="1746360" cy="1584000"/>
            <a:chOff x="3493800" y="4970520"/>
            <a:chExt cx="1746360" cy="1584000"/>
          </a:xfrm>
        </p:grpSpPr>
        <p:sp>
          <p:nvSpPr>
            <p:cNvPr id="977" name="CustomShape 11"/>
            <p:cNvSpPr/>
            <p:nvPr/>
          </p:nvSpPr>
          <p:spPr>
            <a:xfrm>
              <a:off x="4627440" y="6156000"/>
              <a:ext cx="25056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0000ff"/>
                  </a:solidFill>
                  <a:latin typeface="Arial"/>
                  <a:ea typeface="DejaVu Sans"/>
                </a:rPr>
                <a:t>.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978" name="Line 12"/>
            <p:cNvSpPr/>
            <p:nvPr/>
          </p:nvSpPr>
          <p:spPr>
            <a:xfrm flipV="1">
              <a:off x="4122720" y="4970520"/>
              <a:ext cx="360" cy="151272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lg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Line 13"/>
            <p:cNvSpPr/>
            <p:nvPr/>
          </p:nvSpPr>
          <p:spPr>
            <a:xfrm>
              <a:off x="4122720" y="5690880"/>
              <a:ext cx="10800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0" name="CustomShape 14"/>
            <p:cNvSpPr/>
            <p:nvPr/>
          </p:nvSpPr>
          <p:spPr>
            <a:xfrm>
              <a:off x="3493800" y="5503680"/>
              <a:ext cx="6588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-m</a:t>
              </a:r>
              <a:r>
                <a:rPr b="1" i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</a:t>
              </a:r>
              <a:r>
                <a:rPr b="1" lang="es-ES" sz="1800" spc="-1" strike="noStrike" baseline="30000">
                  <a:solidFill>
                    <a:srgbClr val="000000"/>
                  </a:solidFill>
                  <a:latin typeface="Arial"/>
                  <a:ea typeface="DejaVu Sans"/>
                </a:rPr>
                <a:t>2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981" name="Line 15"/>
            <p:cNvSpPr/>
            <p:nvPr/>
          </p:nvSpPr>
          <p:spPr>
            <a:xfrm>
              <a:off x="3978360" y="5222520"/>
              <a:ext cx="126036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16"/>
            <p:cNvSpPr/>
            <p:nvPr/>
          </p:nvSpPr>
          <p:spPr>
            <a:xfrm>
              <a:off x="3564000" y="5000400"/>
              <a:ext cx="32220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0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983" name="Line 17"/>
            <p:cNvSpPr/>
            <p:nvPr/>
          </p:nvSpPr>
          <p:spPr>
            <a:xfrm>
              <a:off x="4303800" y="5690880"/>
              <a:ext cx="936360" cy="36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84" name="Group 18"/>
            <p:cNvGrpSpPr/>
            <p:nvPr/>
          </p:nvGrpSpPr>
          <p:grpSpPr>
            <a:xfrm>
              <a:off x="4989960" y="5618160"/>
              <a:ext cx="70920" cy="215280"/>
              <a:chOff x="4989960" y="5618160"/>
              <a:chExt cx="70920" cy="215280"/>
            </a:xfrm>
          </p:grpSpPr>
          <p:sp>
            <p:nvSpPr>
              <p:cNvPr id="985" name="Line 19"/>
              <p:cNvSpPr/>
              <p:nvPr/>
            </p:nvSpPr>
            <p:spPr>
              <a:xfrm>
                <a:off x="5025960" y="5618160"/>
                <a:ext cx="360" cy="21528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6" name="CustomShape 20"/>
              <p:cNvSpPr/>
              <p:nvPr/>
            </p:nvSpPr>
            <p:spPr>
              <a:xfrm rot="10800000">
                <a:off x="4989960" y="5654880"/>
                <a:ext cx="70920" cy="709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87" name="Line 21"/>
            <p:cNvSpPr/>
            <p:nvPr/>
          </p:nvSpPr>
          <p:spPr>
            <a:xfrm>
              <a:off x="4303800" y="5979960"/>
              <a:ext cx="936360" cy="36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Line 22"/>
            <p:cNvSpPr/>
            <p:nvPr/>
          </p:nvSpPr>
          <p:spPr>
            <a:xfrm flipV="1">
              <a:off x="4519440" y="5835600"/>
              <a:ext cx="360" cy="21528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23"/>
            <p:cNvSpPr/>
            <p:nvPr/>
          </p:nvSpPr>
          <p:spPr>
            <a:xfrm>
              <a:off x="4484520" y="5943600"/>
              <a:ext cx="71280" cy="705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90" name="Group 24"/>
            <p:cNvGrpSpPr/>
            <p:nvPr/>
          </p:nvGrpSpPr>
          <p:grpSpPr>
            <a:xfrm>
              <a:off x="4989960" y="5906880"/>
              <a:ext cx="70920" cy="215640"/>
              <a:chOff x="4989960" y="5906880"/>
              <a:chExt cx="70920" cy="215640"/>
            </a:xfrm>
          </p:grpSpPr>
          <p:sp>
            <p:nvSpPr>
              <p:cNvPr id="991" name="Line 25"/>
              <p:cNvSpPr/>
              <p:nvPr/>
            </p:nvSpPr>
            <p:spPr>
              <a:xfrm>
                <a:off x="5025960" y="5906880"/>
                <a:ext cx="360" cy="2156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2" name="CustomShape 26"/>
              <p:cNvSpPr/>
              <p:nvPr/>
            </p:nvSpPr>
            <p:spPr>
              <a:xfrm rot="10800000">
                <a:off x="4989960" y="5943600"/>
                <a:ext cx="70920" cy="7092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93" name="Group 27"/>
            <p:cNvGrpSpPr/>
            <p:nvPr/>
          </p:nvGrpSpPr>
          <p:grpSpPr>
            <a:xfrm>
              <a:off x="4303800" y="6122160"/>
              <a:ext cx="936360" cy="286920"/>
              <a:chOff x="4303800" y="6122160"/>
              <a:chExt cx="936360" cy="286920"/>
            </a:xfrm>
          </p:grpSpPr>
          <p:sp>
            <p:nvSpPr>
              <p:cNvPr id="994" name="Line 28"/>
              <p:cNvSpPr/>
              <p:nvPr/>
            </p:nvSpPr>
            <p:spPr>
              <a:xfrm>
                <a:off x="4303800" y="6266520"/>
                <a:ext cx="936360" cy="360"/>
              </a:xfrm>
              <a:prstGeom prst="line">
                <a:avLst/>
              </a:prstGeom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5" name="Line 29"/>
              <p:cNvSpPr/>
              <p:nvPr/>
            </p:nvSpPr>
            <p:spPr>
              <a:xfrm flipV="1">
                <a:off x="4519440" y="6122160"/>
                <a:ext cx="360" cy="21564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6" name="CustomShape 30"/>
              <p:cNvSpPr/>
              <p:nvPr/>
            </p:nvSpPr>
            <p:spPr>
              <a:xfrm>
                <a:off x="4484520" y="6230520"/>
                <a:ext cx="71280" cy="705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997" name="Group 31"/>
              <p:cNvGrpSpPr/>
              <p:nvPr/>
            </p:nvGrpSpPr>
            <p:grpSpPr>
              <a:xfrm>
                <a:off x="4989960" y="6193440"/>
                <a:ext cx="70920" cy="215640"/>
                <a:chOff x="4989960" y="6193440"/>
                <a:chExt cx="70920" cy="215640"/>
              </a:xfrm>
            </p:grpSpPr>
            <p:sp>
              <p:nvSpPr>
                <p:cNvPr id="998" name="Line 32"/>
                <p:cNvSpPr/>
                <p:nvPr/>
              </p:nvSpPr>
              <p:spPr>
                <a:xfrm>
                  <a:off x="5025960" y="6193440"/>
                  <a:ext cx="360" cy="215640"/>
                </a:xfrm>
                <a:prstGeom prst="line">
                  <a:avLst/>
                </a:prstGeom>
                <a:ln w="22320">
                  <a:solidFill>
                    <a:srgbClr val="000000"/>
                  </a:solidFill>
                  <a:miter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999" name="CustomShape 33"/>
                <p:cNvSpPr/>
                <p:nvPr/>
              </p:nvSpPr>
              <p:spPr>
                <a:xfrm rot="10800000">
                  <a:off x="4989960" y="6230520"/>
                  <a:ext cx="70920" cy="709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sp>
          <p:nvSpPr>
            <p:cNvPr id="1000" name="CustomShape 34"/>
            <p:cNvSpPr/>
            <p:nvPr/>
          </p:nvSpPr>
          <p:spPr>
            <a:xfrm>
              <a:off x="4483080" y="5654520"/>
              <a:ext cx="70920" cy="70560"/>
            </a:xfrm>
            <a:prstGeom prst="ellipse">
              <a:avLst/>
            </a:prstGeom>
            <a:solidFill>
              <a:srgbClr val="ffffff"/>
            </a:solidFill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1" name="CustomShape 35"/>
          <p:cNvSpPr/>
          <p:nvPr/>
        </p:nvSpPr>
        <p:spPr>
          <a:xfrm>
            <a:off x="771480" y="5478480"/>
            <a:ext cx="24555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008000"/>
                </a:solidFill>
                <a:latin typeface="Arial"/>
                <a:ea typeface="DejaVu Sans"/>
              </a:rPr>
              <a:t>In the hole picture: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02" name="CustomShape 36"/>
          <p:cNvSpPr/>
          <p:nvPr/>
        </p:nvSpPr>
        <p:spPr>
          <a:xfrm>
            <a:off x="5888880" y="5191200"/>
            <a:ext cx="3784680" cy="100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008000"/>
                </a:solidFill>
                <a:latin typeface="Arial"/>
                <a:ea typeface="DejaVu Sans"/>
              </a:rPr>
              <a:t>A spin-up hole leaves the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008000"/>
                </a:solidFill>
                <a:latin typeface="Arial"/>
                <a:ea typeface="DejaVu Sans"/>
              </a:rPr>
              <a:t>negative energy sea in a spin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008000"/>
                </a:solidFill>
                <a:latin typeface="Arial"/>
                <a:ea typeface="DejaVu Sans"/>
              </a:rPr>
              <a:t>down state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03" name="CustomShape 37"/>
          <p:cNvSpPr/>
          <p:nvPr/>
        </p:nvSpPr>
        <p:spPr>
          <a:xfrm>
            <a:off x="479160" y="2104920"/>
            <a:ext cx="4725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But have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defined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solutions to have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E&gt;0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1004" name="Group 38"/>
          <p:cNvGrpSpPr/>
          <p:nvPr/>
        </p:nvGrpSpPr>
        <p:grpSpPr>
          <a:xfrm>
            <a:off x="2906640" y="2995560"/>
            <a:ext cx="3522240" cy="426600"/>
            <a:chOff x="2906640" y="2995560"/>
            <a:chExt cx="3522240" cy="426600"/>
          </a:xfrm>
        </p:grpSpPr>
        <p:sp>
          <p:nvSpPr>
            <p:cNvPr id="1005" name="CustomShape 39"/>
            <p:cNvSpPr/>
            <p:nvPr/>
          </p:nvSpPr>
          <p:spPr>
            <a:xfrm>
              <a:off x="4700520" y="3030480"/>
              <a:ext cx="58716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and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006" name="Picture 120" descr=""/>
            <p:cNvPicPr/>
            <p:nvPr/>
          </p:nvPicPr>
          <p:blipFill>
            <a:blip r:embed="rId8"/>
            <a:stretch/>
          </p:blipFill>
          <p:spPr>
            <a:xfrm>
              <a:off x="2906640" y="3066840"/>
              <a:ext cx="1666440" cy="355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7" name="Picture 121" descr=""/>
            <p:cNvPicPr/>
            <p:nvPr/>
          </p:nvPicPr>
          <p:blipFill>
            <a:blip r:embed="rId9"/>
            <a:stretch/>
          </p:blipFill>
          <p:spPr>
            <a:xfrm>
              <a:off x="5391000" y="2995560"/>
              <a:ext cx="1037880" cy="3553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8" name="Group 40"/>
          <p:cNvGrpSpPr/>
          <p:nvPr/>
        </p:nvGrpSpPr>
        <p:grpSpPr>
          <a:xfrm>
            <a:off x="8121600" y="3822840"/>
            <a:ext cx="1439640" cy="467640"/>
            <a:chOff x="8121600" y="3822840"/>
            <a:chExt cx="1439640" cy="467640"/>
          </a:xfrm>
        </p:grpSpPr>
        <p:sp>
          <p:nvSpPr>
            <p:cNvPr id="1009" name="CustomShape 41"/>
            <p:cNvSpPr/>
            <p:nvPr/>
          </p:nvSpPr>
          <p:spPr>
            <a:xfrm>
              <a:off x="8121600" y="3822840"/>
              <a:ext cx="1439640" cy="467640"/>
            </a:xfrm>
            <a:prstGeom prst="rect">
              <a:avLst/>
            </a:prstGeom>
            <a:noFill/>
            <a:ln w="22320">
              <a:solidFill>
                <a:srgbClr val="33339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10" name="Picture 125" descr=""/>
            <p:cNvPicPr/>
            <p:nvPr/>
          </p:nvPicPr>
          <p:blipFill>
            <a:blip r:embed="rId10"/>
            <a:stretch/>
          </p:blipFill>
          <p:spPr>
            <a:xfrm>
              <a:off x="8165520" y="3890880"/>
              <a:ext cx="1285560" cy="291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11" name="Group 42"/>
          <p:cNvGrpSpPr/>
          <p:nvPr/>
        </p:nvGrpSpPr>
        <p:grpSpPr>
          <a:xfrm>
            <a:off x="972360" y="4363920"/>
            <a:ext cx="7976160" cy="502920"/>
            <a:chOff x="972360" y="4363920"/>
            <a:chExt cx="7976160" cy="502920"/>
          </a:xfrm>
        </p:grpSpPr>
        <p:sp>
          <p:nvSpPr>
            <p:cNvPr id="1012" name="CustomShape 43"/>
            <p:cNvSpPr/>
            <p:nvPr/>
          </p:nvSpPr>
          <p:spPr>
            <a:xfrm>
              <a:off x="972360" y="4462560"/>
              <a:ext cx="669132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The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physical spin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of the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anti-particle solutions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is given by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013" name="Picture 115" descr=""/>
            <p:cNvPicPr/>
            <p:nvPr/>
          </p:nvPicPr>
          <p:blipFill>
            <a:blip r:embed="rId11"/>
            <a:stretch/>
          </p:blipFill>
          <p:spPr>
            <a:xfrm>
              <a:off x="7689960" y="4468680"/>
              <a:ext cx="1196640" cy="291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14" name="CustomShape 44"/>
            <p:cNvSpPr/>
            <p:nvPr/>
          </p:nvSpPr>
          <p:spPr>
            <a:xfrm>
              <a:off x="1028880" y="4363920"/>
              <a:ext cx="7919640" cy="50292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15" name="CustomShape 45"/>
          <p:cNvSpPr/>
          <p:nvPr/>
        </p:nvSpPr>
        <p:spPr>
          <a:xfrm>
            <a:off x="7365960" y="3967200"/>
            <a:ext cx="360000" cy="144000"/>
          </a:xfrm>
          <a:custGeom>
            <a:avLst/>
            <a:gdLst/>
            <a:ahLst/>
            <a:rect l="l" t="t" r="r" b="b"/>
            <a:pathLst>
              <a:path w="1003" h="402">
                <a:moveTo>
                  <a:pt x="0" y="100"/>
                </a:moveTo>
                <a:lnTo>
                  <a:pt x="751" y="100"/>
                </a:lnTo>
                <a:lnTo>
                  <a:pt x="751" y="0"/>
                </a:lnTo>
                <a:lnTo>
                  <a:pt x="1002" y="200"/>
                </a:lnTo>
                <a:lnTo>
                  <a:pt x="751" y="401"/>
                </a:lnTo>
                <a:lnTo>
                  <a:pt x="751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ff0000"/>
          </a:solidFill>
          <a:ln w="22320">
            <a:solidFill>
              <a:srgbClr val="ff66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46"/>
          <p:cNvSpPr/>
          <p:nvPr/>
        </p:nvSpPr>
        <p:spPr>
          <a:xfrm>
            <a:off x="897120" y="1760400"/>
            <a:ext cx="7639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7" name="CustomShape 47"/>
          <p:cNvSpPr/>
          <p:nvPr/>
        </p:nvSpPr>
        <p:spPr>
          <a:xfrm>
            <a:off x="4915080" y="1758960"/>
            <a:ext cx="587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8D5D6AF2-CF66-476F-BD25-AFB5EF393D2A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019" name="CustomShape 2"/>
          <p:cNvSpPr/>
          <p:nvPr/>
        </p:nvSpPr>
        <p:spPr>
          <a:xfrm>
            <a:off x="495000" y="25560"/>
            <a:ext cx="887688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Summary of Solutions to the Dirac Equation</a:t>
            </a:r>
            <a:endParaRPr b="0" lang="es-ES" sz="3200" spc="-1" strike="noStrike">
              <a:latin typeface="Arial"/>
            </a:endParaRPr>
          </a:p>
        </p:txBody>
      </p:sp>
      <p:grpSp>
        <p:nvGrpSpPr>
          <p:cNvPr id="1020" name="Group 3"/>
          <p:cNvGrpSpPr/>
          <p:nvPr/>
        </p:nvGrpSpPr>
        <p:grpSpPr>
          <a:xfrm>
            <a:off x="284760" y="660240"/>
            <a:ext cx="7763400" cy="2387160"/>
            <a:chOff x="284760" y="660240"/>
            <a:chExt cx="7763400" cy="2387160"/>
          </a:xfrm>
        </p:grpSpPr>
        <p:pic>
          <p:nvPicPr>
            <p:cNvPr id="1021" name="Picture 12" descr=""/>
            <p:cNvPicPr/>
            <p:nvPr/>
          </p:nvPicPr>
          <p:blipFill>
            <a:blip r:embed="rId1"/>
            <a:stretch/>
          </p:blipFill>
          <p:spPr>
            <a:xfrm>
              <a:off x="1301760" y="1616040"/>
              <a:ext cx="6279840" cy="1431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22" name="CustomShape 4"/>
            <p:cNvSpPr/>
            <p:nvPr/>
          </p:nvSpPr>
          <p:spPr>
            <a:xfrm>
              <a:off x="284760" y="660240"/>
              <a:ext cx="72550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The normalised free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PARTICLE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solutions to the Dirac equation: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1023" name="CustomShape 5"/>
            <p:cNvSpPr/>
            <p:nvPr/>
          </p:nvSpPr>
          <p:spPr>
            <a:xfrm>
              <a:off x="605880" y="1522440"/>
              <a:ext cx="6390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with</a:t>
              </a:r>
              <a:endParaRPr b="0" lang="es-ES" sz="1800" spc="-1" strike="noStrike">
                <a:latin typeface="Arial"/>
              </a:endParaRPr>
            </a:p>
          </p:txBody>
        </p:sp>
        <p:grpSp>
          <p:nvGrpSpPr>
            <p:cNvPr id="1024" name="Group 6"/>
            <p:cNvGrpSpPr/>
            <p:nvPr/>
          </p:nvGrpSpPr>
          <p:grpSpPr>
            <a:xfrm>
              <a:off x="5851440" y="1031760"/>
              <a:ext cx="2196720" cy="431280"/>
              <a:chOff x="5851440" y="1031760"/>
              <a:chExt cx="2196720" cy="431280"/>
            </a:xfrm>
          </p:grpSpPr>
          <p:pic>
            <p:nvPicPr>
              <p:cNvPr id="1025" name="Picture 26" descr=""/>
              <p:cNvPicPr/>
              <p:nvPr/>
            </p:nvPicPr>
            <p:blipFill>
              <a:blip r:embed="rId2"/>
              <a:stretch/>
            </p:blipFill>
            <p:spPr>
              <a:xfrm>
                <a:off x="5924520" y="1108080"/>
                <a:ext cx="2015640" cy="3200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26" name="CustomShape 7"/>
              <p:cNvSpPr/>
              <p:nvPr/>
            </p:nvSpPr>
            <p:spPr>
              <a:xfrm>
                <a:off x="5851440" y="1031760"/>
                <a:ext cx="2196720" cy="431280"/>
              </a:xfrm>
              <a:prstGeom prst="rect">
                <a:avLst/>
              </a:pr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027" name="Picture 34" descr=""/>
            <p:cNvPicPr/>
            <p:nvPr/>
          </p:nvPicPr>
          <p:blipFill>
            <a:blip r:embed="rId3"/>
            <a:stretch/>
          </p:blipFill>
          <p:spPr>
            <a:xfrm>
              <a:off x="1263600" y="1084320"/>
              <a:ext cx="2599920" cy="379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28" name="CustomShape 8"/>
            <p:cNvSpPr/>
            <p:nvPr/>
          </p:nvSpPr>
          <p:spPr>
            <a:xfrm>
              <a:off x="4165200" y="1030320"/>
              <a:ext cx="105840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satisfy</a:t>
              </a:r>
              <a:endParaRPr b="0" lang="es-ES" sz="2000" spc="-1" strike="noStrike">
                <a:latin typeface="Arial"/>
              </a:endParaRPr>
            </a:p>
          </p:txBody>
        </p:sp>
      </p:grpSp>
      <p:grpSp>
        <p:nvGrpSpPr>
          <p:cNvPr id="1029" name="Group 9"/>
          <p:cNvGrpSpPr/>
          <p:nvPr/>
        </p:nvGrpSpPr>
        <p:grpSpPr>
          <a:xfrm>
            <a:off x="380880" y="5805360"/>
            <a:ext cx="7164000" cy="385560"/>
            <a:chOff x="380880" y="5805360"/>
            <a:chExt cx="7164000" cy="385560"/>
          </a:xfrm>
        </p:grpSpPr>
        <p:pic>
          <p:nvPicPr>
            <p:cNvPr id="1030" name="Picture 45" descr=""/>
            <p:cNvPicPr/>
            <p:nvPr/>
          </p:nvPicPr>
          <p:blipFill>
            <a:blip r:embed="rId4"/>
            <a:stretch/>
          </p:blipFill>
          <p:spPr>
            <a:xfrm>
              <a:off x="5587920" y="5811840"/>
              <a:ext cx="1956960" cy="379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31" name="CustomShape 10"/>
            <p:cNvSpPr/>
            <p:nvPr/>
          </p:nvSpPr>
          <p:spPr>
            <a:xfrm>
              <a:off x="380880" y="5805360"/>
              <a:ext cx="519012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For both particle and anti-particle solutions: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1032" name="Picture 14" descr=""/>
          <p:cNvPicPr/>
          <p:nvPr/>
        </p:nvPicPr>
        <p:blipFill>
          <a:blip r:embed="rId5"/>
          <a:stretch/>
        </p:blipFill>
        <p:spPr>
          <a:xfrm>
            <a:off x="1460520" y="4075200"/>
            <a:ext cx="6063840" cy="1409400"/>
          </a:xfrm>
          <a:prstGeom prst="rect">
            <a:avLst/>
          </a:prstGeom>
          <a:ln>
            <a:noFill/>
          </a:ln>
        </p:spPr>
      </p:pic>
      <p:sp>
        <p:nvSpPr>
          <p:cNvPr id="1033" name="CustomShape 11"/>
          <p:cNvSpPr/>
          <p:nvPr/>
        </p:nvSpPr>
        <p:spPr>
          <a:xfrm>
            <a:off x="389520" y="3129120"/>
            <a:ext cx="89575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ANTI-PARTICLE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solutions in terms of the physical energy and momentum: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34" name="CustomShape 12"/>
          <p:cNvSpPr/>
          <p:nvPr/>
        </p:nvSpPr>
        <p:spPr>
          <a:xfrm>
            <a:off x="631440" y="4156200"/>
            <a:ext cx="6390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with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5" name="Picture 36" descr=""/>
          <p:cNvPicPr/>
          <p:nvPr/>
        </p:nvPicPr>
        <p:blipFill>
          <a:blip r:embed="rId6"/>
          <a:stretch/>
        </p:blipFill>
        <p:spPr>
          <a:xfrm>
            <a:off x="1411200" y="3540240"/>
            <a:ext cx="2570040" cy="379080"/>
          </a:xfrm>
          <a:prstGeom prst="rect">
            <a:avLst/>
          </a:prstGeom>
          <a:ln>
            <a:noFill/>
          </a:ln>
        </p:spPr>
      </p:pic>
      <p:sp>
        <p:nvSpPr>
          <p:cNvPr id="1036" name="CustomShape 13"/>
          <p:cNvSpPr/>
          <p:nvPr/>
        </p:nvSpPr>
        <p:spPr>
          <a:xfrm>
            <a:off x="4348080" y="3578400"/>
            <a:ext cx="9028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satisfy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1037" name="Group 14"/>
          <p:cNvGrpSpPr/>
          <p:nvPr/>
        </p:nvGrpSpPr>
        <p:grpSpPr>
          <a:xfrm>
            <a:off x="5818320" y="3540240"/>
            <a:ext cx="2302920" cy="431280"/>
            <a:chOff x="5818320" y="3540240"/>
            <a:chExt cx="2302920" cy="431280"/>
          </a:xfrm>
        </p:grpSpPr>
        <p:grpSp>
          <p:nvGrpSpPr>
            <p:cNvPr id="1038" name="Group 15"/>
            <p:cNvGrpSpPr/>
            <p:nvPr/>
          </p:nvGrpSpPr>
          <p:grpSpPr>
            <a:xfrm>
              <a:off x="5851440" y="3540240"/>
              <a:ext cx="2196720" cy="431280"/>
              <a:chOff x="5851440" y="3540240"/>
              <a:chExt cx="2196720" cy="431280"/>
            </a:xfrm>
          </p:grpSpPr>
          <p:sp>
            <p:nvSpPr>
              <p:cNvPr id="1039" name="CustomShape 16"/>
              <p:cNvSpPr/>
              <p:nvPr/>
            </p:nvSpPr>
            <p:spPr>
              <a:xfrm>
                <a:off x="5851440" y="3540240"/>
                <a:ext cx="2196720" cy="4312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040" name="Picture 43" descr=""/>
              <p:cNvPicPr/>
              <p:nvPr/>
            </p:nvPicPr>
            <p:blipFill>
              <a:blip r:embed="rId7"/>
              <a:stretch/>
            </p:blipFill>
            <p:spPr>
              <a:xfrm>
                <a:off x="5924520" y="3616200"/>
                <a:ext cx="2015640" cy="3204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041" name="CustomShape 17"/>
            <p:cNvSpPr/>
            <p:nvPr/>
          </p:nvSpPr>
          <p:spPr>
            <a:xfrm>
              <a:off x="5818320" y="3540240"/>
              <a:ext cx="2302920" cy="43128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2" name="CustomShape 18"/>
          <p:cNvSpPr/>
          <p:nvPr/>
        </p:nvSpPr>
        <p:spPr>
          <a:xfrm>
            <a:off x="666720" y="5481720"/>
            <a:ext cx="42480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these states the spin is given by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43" name="Picture 50" descr=""/>
          <p:cNvPicPr/>
          <p:nvPr/>
        </p:nvPicPr>
        <p:blipFill>
          <a:blip r:embed="rId8"/>
          <a:stretch/>
        </p:blipFill>
        <p:spPr>
          <a:xfrm>
            <a:off x="4808520" y="5491080"/>
            <a:ext cx="1196640" cy="291960"/>
          </a:xfrm>
          <a:prstGeom prst="rect">
            <a:avLst/>
          </a:prstGeom>
          <a:ln>
            <a:noFill/>
          </a:ln>
        </p:spPr>
      </p:pic>
      <p:sp>
        <p:nvSpPr>
          <p:cNvPr id="1044" name="CustomShape 19"/>
          <p:cNvSpPr/>
          <p:nvPr/>
        </p:nvSpPr>
        <p:spPr>
          <a:xfrm>
            <a:off x="4311000" y="6237360"/>
            <a:ext cx="524304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9999"/>
                </a:solidFill>
                <a:latin typeface="Arial"/>
                <a:ea typeface="DejaVu Sans"/>
              </a:rPr>
              <a:t>(Now try question 7 – mainly about 4 vector current )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0B5CAE5E-C111-4912-B4CC-08CB5891161A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046" name="CustomShape 2"/>
          <p:cNvSpPr/>
          <p:nvPr/>
        </p:nvSpPr>
        <p:spPr>
          <a:xfrm>
            <a:off x="1161720" y="5508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ff3300"/>
                </a:solidFill>
                <a:latin typeface="Arial"/>
              </a:rPr>
              <a:t>Spin States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047" name="CustomShape 3"/>
          <p:cNvSpPr/>
          <p:nvPr/>
        </p:nvSpPr>
        <p:spPr>
          <a:xfrm>
            <a:off x="350640" y="654120"/>
            <a:ext cx="69044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general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the spinors </a:t>
            </a:r>
            <a:r>
              <a:rPr b="1" i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                             </a:t>
            </a:r>
            <a:r>
              <a:rPr b="1" lang="es-ES" sz="1800" spc="-1" strike="noStrike" u="sng">
                <a:solidFill>
                  <a:srgbClr val="333399"/>
                </a:solidFill>
                <a:uFillTx/>
                <a:latin typeface="Arial"/>
                <a:ea typeface="DejaVu Sans"/>
              </a:rPr>
              <a:t>are </a:t>
            </a:r>
            <a:r>
              <a:rPr b="1" lang="es-E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not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Eigenstates of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48" name="Picture 6" descr=""/>
          <p:cNvPicPr/>
          <p:nvPr/>
        </p:nvPicPr>
        <p:blipFill>
          <a:blip r:embed="rId1"/>
          <a:stretch/>
        </p:blipFill>
        <p:spPr>
          <a:xfrm>
            <a:off x="7236000" y="657360"/>
            <a:ext cx="242280" cy="323280"/>
          </a:xfrm>
          <a:prstGeom prst="rect">
            <a:avLst/>
          </a:prstGeom>
          <a:ln>
            <a:noFill/>
          </a:ln>
        </p:spPr>
      </p:pic>
      <p:pic>
        <p:nvPicPr>
          <p:cNvPr id="1049" name="Picture 8" descr=""/>
          <p:cNvPicPr/>
          <p:nvPr/>
        </p:nvPicPr>
        <p:blipFill>
          <a:blip r:embed="rId2"/>
          <a:stretch/>
        </p:blipFill>
        <p:spPr>
          <a:xfrm>
            <a:off x="1930320" y="1052640"/>
            <a:ext cx="5182920" cy="1082160"/>
          </a:xfrm>
          <a:prstGeom prst="rect">
            <a:avLst/>
          </a:prstGeom>
          <a:ln>
            <a:noFill/>
          </a:ln>
        </p:spPr>
      </p:pic>
      <p:sp>
        <p:nvSpPr>
          <p:cNvPr id="1050" name="CustomShape 4"/>
          <p:cNvSpPr/>
          <p:nvPr/>
        </p:nvSpPr>
        <p:spPr>
          <a:xfrm>
            <a:off x="312840" y="2097000"/>
            <a:ext cx="68878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However particles/anti-particles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travelling in the z-direction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51" name="Picture 37" descr=""/>
          <p:cNvPicPr/>
          <p:nvPr/>
        </p:nvPicPr>
        <p:blipFill>
          <a:blip r:embed="rId3"/>
          <a:stretch/>
        </p:blipFill>
        <p:spPr>
          <a:xfrm>
            <a:off x="7653240" y="2131920"/>
            <a:ext cx="1169640" cy="320400"/>
          </a:xfrm>
          <a:prstGeom prst="rect">
            <a:avLst/>
          </a:prstGeom>
          <a:ln>
            <a:noFill/>
          </a:ln>
        </p:spPr>
      </p:pic>
      <p:pic>
        <p:nvPicPr>
          <p:cNvPr id="1052" name="Picture 86" descr=""/>
          <p:cNvPicPr/>
          <p:nvPr/>
        </p:nvPicPr>
        <p:blipFill>
          <a:blip r:embed="rId4"/>
          <a:stretch/>
        </p:blipFill>
        <p:spPr>
          <a:xfrm>
            <a:off x="3184560" y="765000"/>
            <a:ext cx="1372680" cy="204480"/>
          </a:xfrm>
          <a:prstGeom prst="rect">
            <a:avLst/>
          </a:prstGeom>
          <a:ln>
            <a:noFill/>
          </a:ln>
        </p:spPr>
      </p:pic>
      <p:sp>
        <p:nvSpPr>
          <p:cNvPr id="1053" name="CustomShape 5"/>
          <p:cNvSpPr/>
          <p:nvPr/>
        </p:nvSpPr>
        <p:spPr>
          <a:xfrm>
            <a:off x="8151840" y="1400040"/>
            <a:ext cx="140580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cc00cc"/>
                </a:solidFill>
                <a:latin typeface="Arial"/>
                <a:ea typeface="DejaVu Sans"/>
              </a:rPr>
              <a:t>(Appendix II)</a:t>
            </a:r>
            <a:endParaRPr b="0" lang="es-ES" sz="1600" spc="-1" strike="noStrike">
              <a:latin typeface="Arial"/>
            </a:endParaRPr>
          </a:p>
        </p:txBody>
      </p:sp>
      <p:grpSp>
        <p:nvGrpSpPr>
          <p:cNvPr id="1054" name="Group 6"/>
          <p:cNvGrpSpPr/>
          <p:nvPr/>
        </p:nvGrpSpPr>
        <p:grpSpPr>
          <a:xfrm>
            <a:off x="307800" y="5060880"/>
            <a:ext cx="9253440" cy="962640"/>
            <a:chOff x="307800" y="5060880"/>
            <a:chExt cx="9253440" cy="962640"/>
          </a:xfrm>
        </p:grpSpPr>
        <p:grpSp>
          <p:nvGrpSpPr>
            <p:cNvPr id="1055" name="Group 7"/>
            <p:cNvGrpSpPr/>
            <p:nvPr/>
          </p:nvGrpSpPr>
          <p:grpSpPr>
            <a:xfrm>
              <a:off x="307800" y="5060880"/>
              <a:ext cx="4500360" cy="962640"/>
              <a:chOff x="307800" y="5060880"/>
              <a:chExt cx="4500360" cy="962640"/>
            </a:xfrm>
          </p:grpSpPr>
          <p:sp>
            <p:nvSpPr>
              <p:cNvPr id="1056" name="Line 8"/>
              <p:cNvSpPr/>
              <p:nvPr/>
            </p:nvSpPr>
            <p:spPr>
              <a:xfrm>
                <a:off x="1541520" y="5851440"/>
                <a:ext cx="2000160" cy="36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7" name="CustomShape 9"/>
              <p:cNvSpPr/>
              <p:nvPr/>
            </p:nvSpPr>
            <p:spPr>
              <a:xfrm>
                <a:off x="3506400" y="5564160"/>
                <a:ext cx="332640" cy="459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s-ES" sz="2400" spc="-1" strike="noStrike">
                    <a:solidFill>
                      <a:srgbClr val="000000"/>
                    </a:solidFill>
                    <a:latin typeface="Palatino"/>
                    <a:ea typeface="DejaVu Sans"/>
                  </a:rPr>
                  <a:t>z</a:t>
                </a:r>
                <a:endParaRPr b="0" lang="es-ES" sz="2400" spc="-1" strike="noStrike">
                  <a:latin typeface="Arial"/>
                </a:endParaRPr>
              </a:p>
            </p:txBody>
          </p:sp>
          <p:sp>
            <p:nvSpPr>
              <p:cNvPr id="1058" name="Line 10"/>
              <p:cNvSpPr/>
              <p:nvPr/>
            </p:nvSpPr>
            <p:spPr>
              <a:xfrm>
                <a:off x="476280" y="5492880"/>
                <a:ext cx="789120" cy="3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9" name="Line 11"/>
              <p:cNvSpPr/>
              <p:nvPr/>
            </p:nvSpPr>
            <p:spPr>
              <a:xfrm>
                <a:off x="1687680" y="5492880"/>
                <a:ext cx="788760" cy="3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0" name="Line 12"/>
              <p:cNvSpPr/>
              <p:nvPr/>
            </p:nvSpPr>
            <p:spPr>
              <a:xfrm>
                <a:off x="2789280" y="5492880"/>
                <a:ext cx="789120" cy="360"/>
              </a:xfrm>
              <a:prstGeom prst="line">
                <a:avLst/>
              </a:prstGeom>
              <a:ln w="2844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1" name="Line 13"/>
              <p:cNvSpPr/>
              <p:nvPr/>
            </p:nvSpPr>
            <p:spPr>
              <a:xfrm>
                <a:off x="3963960" y="5492880"/>
                <a:ext cx="789120" cy="360"/>
              </a:xfrm>
              <a:prstGeom prst="line">
                <a:avLst/>
              </a:prstGeom>
              <a:ln w="2844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2" name="CustomShape 14"/>
              <p:cNvSpPr/>
              <p:nvPr/>
            </p:nvSpPr>
            <p:spPr>
              <a:xfrm>
                <a:off x="668160" y="5240160"/>
                <a:ext cx="330120" cy="168120"/>
              </a:xfrm>
              <a:custGeom>
                <a:avLst/>
                <a:gdLst/>
                <a:ahLst/>
                <a:rect l="l" t="t" r="r" b="b"/>
                <a:pathLst>
                  <a:path w="920" h="470">
                    <a:moveTo>
                      <a:pt x="0" y="117"/>
                    </a:moveTo>
                    <a:lnTo>
                      <a:pt x="636" y="117"/>
                    </a:lnTo>
                    <a:lnTo>
                      <a:pt x="636" y="0"/>
                    </a:lnTo>
                    <a:lnTo>
                      <a:pt x="919" y="234"/>
                    </a:lnTo>
                    <a:lnTo>
                      <a:pt x="636" y="469"/>
                    </a:lnTo>
                    <a:lnTo>
                      <a:pt x="636" y="351"/>
                    </a:lnTo>
                    <a:lnTo>
                      <a:pt x="0" y="351"/>
                    </a:lnTo>
                    <a:lnTo>
                      <a:pt x="0" y="117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3" name="CustomShape 15"/>
              <p:cNvSpPr/>
              <p:nvPr/>
            </p:nvSpPr>
            <p:spPr>
              <a:xfrm>
                <a:off x="307800" y="5060880"/>
                <a:ext cx="4500360" cy="898200"/>
              </a:xfrm>
              <a:prstGeom prst="rect">
                <a:avLst/>
              </a:prstGeom>
              <a:noFill/>
              <a:ln w="22320">
                <a:solidFill>
                  <a:srgbClr val="008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064" name="Picture 93" descr=""/>
              <p:cNvPicPr/>
              <p:nvPr/>
            </p:nvPicPr>
            <p:blipFill>
              <a:blip r:embed="rId5"/>
              <a:stretch/>
            </p:blipFill>
            <p:spPr>
              <a:xfrm>
                <a:off x="739800" y="5589720"/>
                <a:ext cx="232920" cy="2041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65" name="Picture 95" descr=""/>
              <p:cNvPicPr/>
              <p:nvPr/>
            </p:nvPicPr>
            <p:blipFill>
              <a:blip r:embed="rId6"/>
              <a:stretch/>
            </p:blipFill>
            <p:spPr>
              <a:xfrm>
                <a:off x="1947960" y="5589720"/>
                <a:ext cx="261360" cy="202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66" name="Picture 97" descr=""/>
              <p:cNvPicPr/>
              <p:nvPr/>
            </p:nvPicPr>
            <p:blipFill>
              <a:blip r:embed="rId7"/>
              <a:stretch/>
            </p:blipFill>
            <p:spPr>
              <a:xfrm>
                <a:off x="3063960" y="5589720"/>
                <a:ext cx="261360" cy="202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67" name="Picture 99" descr=""/>
              <p:cNvPicPr/>
              <p:nvPr/>
            </p:nvPicPr>
            <p:blipFill>
              <a:blip r:embed="rId8"/>
              <a:stretch/>
            </p:blipFill>
            <p:spPr>
              <a:xfrm>
                <a:off x="4222800" y="5589720"/>
                <a:ext cx="261360" cy="2026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68" name="CustomShape 16"/>
              <p:cNvSpPr/>
              <p:nvPr/>
            </p:nvSpPr>
            <p:spPr>
              <a:xfrm>
                <a:off x="3002040" y="5240160"/>
                <a:ext cx="329760" cy="168120"/>
              </a:xfrm>
              <a:custGeom>
                <a:avLst/>
                <a:gdLst/>
                <a:ahLst/>
                <a:rect l="l" t="t" r="r" b="b"/>
                <a:pathLst>
                  <a:path w="919" h="470">
                    <a:moveTo>
                      <a:pt x="0" y="117"/>
                    </a:moveTo>
                    <a:lnTo>
                      <a:pt x="635" y="117"/>
                    </a:lnTo>
                    <a:lnTo>
                      <a:pt x="635" y="0"/>
                    </a:lnTo>
                    <a:lnTo>
                      <a:pt x="918" y="234"/>
                    </a:lnTo>
                    <a:lnTo>
                      <a:pt x="635" y="469"/>
                    </a:lnTo>
                    <a:lnTo>
                      <a:pt x="635" y="351"/>
                    </a:lnTo>
                    <a:lnTo>
                      <a:pt x="0" y="351"/>
                    </a:lnTo>
                    <a:lnTo>
                      <a:pt x="0" y="117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9" name="CustomShape 17"/>
              <p:cNvSpPr/>
              <p:nvPr/>
            </p:nvSpPr>
            <p:spPr>
              <a:xfrm rot="10800000">
                <a:off x="1857600" y="5240520"/>
                <a:ext cx="330120" cy="168120"/>
              </a:xfrm>
              <a:custGeom>
                <a:avLst/>
                <a:gdLst/>
                <a:ahLst/>
                <a:rect l="l" t="t" r="r" b="b"/>
                <a:pathLst>
                  <a:path w="920" h="470">
                    <a:moveTo>
                      <a:pt x="0" y="117"/>
                    </a:moveTo>
                    <a:lnTo>
                      <a:pt x="636" y="117"/>
                    </a:lnTo>
                    <a:lnTo>
                      <a:pt x="636" y="0"/>
                    </a:lnTo>
                    <a:lnTo>
                      <a:pt x="919" y="234"/>
                    </a:lnTo>
                    <a:lnTo>
                      <a:pt x="636" y="469"/>
                    </a:lnTo>
                    <a:lnTo>
                      <a:pt x="636" y="351"/>
                    </a:lnTo>
                    <a:lnTo>
                      <a:pt x="0" y="351"/>
                    </a:lnTo>
                    <a:lnTo>
                      <a:pt x="0" y="117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0" name="CustomShape 18"/>
              <p:cNvSpPr/>
              <p:nvPr/>
            </p:nvSpPr>
            <p:spPr>
              <a:xfrm rot="10800000">
                <a:off x="4154400" y="5240520"/>
                <a:ext cx="329760" cy="168120"/>
              </a:xfrm>
              <a:custGeom>
                <a:avLst/>
                <a:gdLst/>
                <a:ahLst/>
                <a:rect l="l" t="t" r="r" b="b"/>
                <a:pathLst>
                  <a:path w="919" h="470">
                    <a:moveTo>
                      <a:pt x="0" y="117"/>
                    </a:moveTo>
                    <a:lnTo>
                      <a:pt x="635" y="117"/>
                    </a:lnTo>
                    <a:lnTo>
                      <a:pt x="635" y="0"/>
                    </a:lnTo>
                    <a:lnTo>
                      <a:pt x="918" y="234"/>
                    </a:lnTo>
                    <a:lnTo>
                      <a:pt x="635" y="469"/>
                    </a:lnTo>
                    <a:lnTo>
                      <a:pt x="635" y="351"/>
                    </a:lnTo>
                    <a:lnTo>
                      <a:pt x="0" y="351"/>
                    </a:lnTo>
                    <a:lnTo>
                      <a:pt x="0" y="117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71" name="Group 19"/>
            <p:cNvGrpSpPr/>
            <p:nvPr/>
          </p:nvGrpSpPr>
          <p:grpSpPr>
            <a:xfrm>
              <a:off x="5060880" y="5060880"/>
              <a:ext cx="4500360" cy="962640"/>
              <a:chOff x="5060880" y="5060880"/>
              <a:chExt cx="4500360" cy="962640"/>
            </a:xfrm>
          </p:grpSpPr>
          <p:sp>
            <p:nvSpPr>
              <p:cNvPr id="1072" name="Line 20"/>
              <p:cNvSpPr/>
              <p:nvPr/>
            </p:nvSpPr>
            <p:spPr>
              <a:xfrm>
                <a:off x="6294600" y="5851440"/>
                <a:ext cx="2000160" cy="360"/>
              </a:xfrm>
              <a:prstGeom prst="line">
                <a:avLst/>
              </a:prstGeom>
              <a:ln w="22320">
                <a:solidFill>
                  <a:srgbClr val="000000"/>
                </a:solidFill>
                <a:miter/>
                <a:tailEnd len="med" type="stealth" w="lg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3" name="CustomShape 21"/>
              <p:cNvSpPr/>
              <p:nvPr/>
            </p:nvSpPr>
            <p:spPr>
              <a:xfrm>
                <a:off x="8259120" y="5564160"/>
                <a:ext cx="332640" cy="459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i="1" lang="es-ES" sz="2400" spc="-1" strike="noStrike">
                    <a:solidFill>
                      <a:srgbClr val="000000"/>
                    </a:solidFill>
                    <a:latin typeface="Palatino"/>
                    <a:ea typeface="DejaVu Sans"/>
                  </a:rPr>
                  <a:t>z</a:t>
                </a:r>
                <a:endParaRPr b="0" lang="es-ES" sz="2400" spc="-1" strike="noStrike">
                  <a:latin typeface="Arial"/>
                </a:endParaRPr>
              </a:p>
            </p:txBody>
          </p:sp>
          <p:sp>
            <p:nvSpPr>
              <p:cNvPr id="1074" name="Line 22"/>
              <p:cNvSpPr/>
              <p:nvPr/>
            </p:nvSpPr>
            <p:spPr>
              <a:xfrm flipH="1">
                <a:off x="5229000" y="5492880"/>
                <a:ext cx="788760" cy="3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5" name="Line 23"/>
              <p:cNvSpPr/>
              <p:nvPr/>
            </p:nvSpPr>
            <p:spPr>
              <a:xfrm flipH="1">
                <a:off x="6440400" y="5492880"/>
                <a:ext cx="789120" cy="36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6" name="Line 24"/>
              <p:cNvSpPr/>
              <p:nvPr/>
            </p:nvSpPr>
            <p:spPr>
              <a:xfrm flipH="1">
                <a:off x="7542000" y="5492880"/>
                <a:ext cx="788760" cy="360"/>
              </a:xfrm>
              <a:prstGeom prst="line">
                <a:avLst/>
              </a:prstGeom>
              <a:ln w="2844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7" name="Line 25"/>
              <p:cNvSpPr/>
              <p:nvPr/>
            </p:nvSpPr>
            <p:spPr>
              <a:xfrm flipH="1">
                <a:off x="8716680" y="5492880"/>
                <a:ext cx="788760" cy="360"/>
              </a:xfrm>
              <a:prstGeom prst="line">
                <a:avLst/>
              </a:prstGeom>
              <a:ln w="28440">
                <a:solidFill>
                  <a:srgbClr val="ff0000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8" name="CustomShape 26"/>
              <p:cNvSpPr/>
              <p:nvPr/>
            </p:nvSpPr>
            <p:spPr>
              <a:xfrm>
                <a:off x="5421240" y="5240160"/>
                <a:ext cx="329760" cy="168120"/>
              </a:xfrm>
              <a:custGeom>
                <a:avLst/>
                <a:gdLst/>
                <a:ahLst/>
                <a:rect l="l" t="t" r="r" b="b"/>
                <a:pathLst>
                  <a:path w="919" h="470">
                    <a:moveTo>
                      <a:pt x="0" y="117"/>
                    </a:moveTo>
                    <a:lnTo>
                      <a:pt x="635" y="117"/>
                    </a:lnTo>
                    <a:lnTo>
                      <a:pt x="635" y="0"/>
                    </a:lnTo>
                    <a:lnTo>
                      <a:pt x="918" y="234"/>
                    </a:lnTo>
                    <a:lnTo>
                      <a:pt x="635" y="469"/>
                    </a:lnTo>
                    <a:lnTo>
                      <a:pt x="635" y="351"/>
                    </a:lnTo>
                    <a:lnTo>
                      <a:pt x="0" y="351"/>
                    </a:lnTo>
                    <a:lnTo>
                      <a:pt x="0" y="117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9" name="CustomShape 27"/>
              <p:cNvSpPr/>
              <p:nvPr/>
            </p:nvSpPr>
            <p:spPr>
              <a:xfrm>
                <a:off x="5060880" y="5060880"/>
                <a:ext cx="4500360" cy="898200"/>
              </a:xfrm>
              <a:prstGeom prst="rect">
                <a:avLst/>
              </a:prstGeom>
              <a:noFill/>
              <a:ln w="22320">
                <a:solidFill>
                  <a:srgbClr val="008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080" name="Picture 113" descr=""/>
              <p:cNvPicPr/>
              <p:nvPr/>
            </p:nvPicPr>
            <p:blipFill>
              <a:blip r:embed="rId9"/>
              <a:stretch/>
            </p:blipFill>
            <p:spPr>
              <a:xfrm>
                <a:off x="5492880" y="5589720"/>
                <a:ext cx="232920" cy="2041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81" name="Picture 114" descr=""/>
              <p:cNvPicPr/>
              <p:nvPr/>
            </p:nvPicPr>
            <p:blipFill>
              <a:blip r:embed="rId10"/>
              <a:stretch/>
            </p:blipFill>
            <p:spPr>
              <a:xfrm>
                <a:off x="6700680" y="5589720"/>
                <a:ext cx="261720" cy="202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82" name="Picture 115" descr=""/>
              <p:cNvPicPr/>
              <p:nvPr/>
            </p:nvPicPr>
            <p:blipFill>
              <a:blip r:embed="rId11"/>
              <a:stretch/>
            </p:blipFill>
            <p:spPr>
              <a:xfrm>
                <a:off x="7816680" y="5589720"/>
                <a:ext cx="261720" cy="2026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83" name="Picture 116" descr=""/>
              <p:cNvPicPr/>
              <p:nvPr/>
            </p:nvPicPr>
            <p:blipFill>
              <a:blip r:embed="rId12"/>
              <a:stretch/>
            </p:blipFill>
            <p:spPr>
              <a:xfrm>
                <a:off x="8975880" y="5589720"/>
                <a:ext cx="261360" cy="2026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84" name="CustomShape 28"/>
              <p:cNvSpPr/>
              <p:nvPr/>
            </p:nvSpPr>
            <p:spPr>
              <a:xfrm>
                <a:off x="7754760" y="5240160"/>
                <a:ext cx="330120" cy="168120"/>
              </a:xfrm>
              <a:custGeom>
                <a:avLst/>
                <a:gdLst/>
                <a:ahLst/>
                <a:rect l="l" t="t" r="r" b="b"/>
                <a:pathLst>
                  <a:path w="920" h="470">
                    <a:moveTo>
                      <a:pt x="0" y="117"/>
                    </a:moveTo>
                    <a:lnTo>
                      <a:pt x="636" y="117"/>
                    </a:lnTo>
                    <a:lnTo>
                      <a:pt x="636" y="0"/>
                    </a:lnTo>
                    <a:lnTo>
                      <a:pt x="919" y="234"/>
                    </a:lnTo>
                    <a:lnTo>
                      <a:pt x="636" y="469"/>
                    </a:lnTo>
                    <a:lnTo>
                      <a:pt x="636" y="351"/>
                    </a:lnTo>
                    <a:lnTo>
                      <a:pt x="0" y="351"/>
                    </a:lnTo>
                    <a:lnTo>
                      <a:pt x="0" y="117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5" name="CustomShape 29"/>
              <p:cNvSpPr/>
              <p:nvPr/>
            </p:nvSpPr>
            <p:spPr>
              <a:xfrm rot="10800000">
                <a:off x="6610320" y="5240520"/>
                <a:ext cx="329760" cy="168120"/>
              </a:xfrm>
              <a:custGeom>
                <a:avLst/>
                <a:gdLst/>
                <a:ahLst/>
                <a:rect l="l" t="t" r="r" b="b"/>
                <a:pathLst>
                  <a:path w="919" h="470">
                    <a:moveTo>
                      <a:pt x="0" y="117"/>
                    </a:moveTo>
                    <a:lnTo>
                      <a:pt x="635" y="117"/>
                    </a:lnTo>
                    <a:lnTo>
                      <a:pt x="635" y="0"/>
                    </a:lnTo>
                    <a:lnTo>
                      <a:pt x="918" y="234"/>
                    </a:lnTo>
                    <a:lnTo>
                      <a:pt x="635" y="469"/>
                    </a:lnTo>
                    <a:lnTo>
                      <a:pt x="635" y="351"/>
                    </a:lnTo>
                    <a:lnTo>
                      <a:pt x="0" y="351"/>
                    </a:lnTo>
                    <a:lnTo>
                      <a:pt x="0" y="117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6" name="CustomShape 30"/>
              <p:cNvSpPr/>
              <p:nvPr/>
            </p:nvSpPr>
            <p:spPr>
              <a:xfrm rot="10800000">
                <a:off x="8907480" y="5240520"/>
                <a:ext cx="329760" cy="168120"/>
              </a:xfrm>
              <a:custGeom>
                <a:avLst/>
                <a:gdLst/>
                <a:ahLst/>
                <a:rect l="l" t="t" r="r" b="b"/>
                <a:pathLst>
                  <a:path w="919" h="470">
                    <a:moveTo>
                      <a:pt x="0" y="117"/>
                    </a:moveTo>
                    <a:lnTo>
                      <a:pt x="635" y="117"/>
                    </a:lnTo>
                    <a:lnTo>
                      <a:pt x="635" y="0"/>
                    </a:lnTo>
                    <a:lnTo>
                      <a:pt x="918" y="234"/>
                    </a:lnTo>
                    <a:lnTo>
                      <a:pt x="635" y="469"/>
                    </a:lnTo>
                    <a:lnTo>
                      <a:pt x="635" y="351"/>
                    </a:lnTo>
                    <a:lnTo>
                      <a:pt x="0" y="351"/>
                    </a:lnTo>
                    <a:lnTo>
                      <a:pt x="0" y="117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1087" name="Group 31"/>
          <p:cNvGrpSpPr/>
          <p:nvPr/>
        </p:nvGrpSpPr>
        <p:grpSpPr>
          <a:xfrm>
            <a:off x="524160" y="3567240"/>
            <a:ext cx="5929920" cy="1301400"/>
            <a:chOff x="524160" y="3567240"/>
            <a:chExt cx="5929920" cy="1301400"/>
          </a:xfrm>
        </p:grpSpPr>
        <p:pic>
          <p:nvPicPr>
            <p:cNvPr id="1088" name="Picture 14" descr=""/>
            <p:cNvPicPr/>
            <p:nvPr/>
          </p:nvPicPr>
          <p:blipFill>
            <a:blip r:embed="rId13"/>
            <a:stretch/>
          </p:blipFill>
          <p:spPr>
            <a:xfrm>
              <a:off x="1045800" y="3990960"/>
              <a:ext cx="1547640" cy="40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9" name="Picture 19" descr=""/>
            <p:cNvPicPr/>
            <p:nvPr/>
          </p:nvPicPr>
          <p:blipFill>
            <a:blip r:embed="rId14"/>
            <a:stretch/>
          </p:blipFill>
          <p:spPr>
            <a:xfrm>
              <a:off x="1045800" y="4459320"/>
              <a:ext cx="1547640" cy="409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0" name="Picture 85" descr=""/>
            <p:cNvPicPr/>
            <p:nvPr/>
          </p:nvPicPr>
          <p:blipFill>
            <a:blip r:embed="rId15"/>
            <a:stretch/>
          </p:blipFill>
          <p:spPr>
            <a:xfrm>
              <a:off x="3673080" y="4402080"/>
              <a:ext cx="2771640" cy="46656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091" name="Group 32"/>
            <p:cNvGrpSpPr/>
            <p:nvPr/>
          </p:nvGrpSpPr>
          <p:grpSpPr>
            <a:xfrm>
              <a:off x="524160" y="3567240"/>
              <a:ext cx="2356560" cy="367920"/>
              <a:chOff x="524160" y="3567240"/>
              <a:chExt cx="2356560" cy="367920"/>
            </a:xfrm>
          </p:grpSpPr>
          <p:sp>
            <p:nvSpPr>
              <p:cNvPr id="1092" name="CustomShape 33"/>
              <p:cNvSpPr/>
              <p:nvPr/>
            </p:nvSpPr>
            <p:spPr>
              <a:xfrm>
                <a:off x="524160" y="3567240"/>
                <a:ext cx="2211840" cy="36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ff0000"/>
                    </a:solidFill>
                    <a:latin typeface="Arial"/>
                    <a:ea typeface="DejaVu Sans"/>
                  </a:rPr>
                  <a:t>are</a:t>
                </a:r>
                <a:r>
                  <a:rPr b="1" lang="es-ES" sz="1800" spc="-1" strike="noStrike">
                    <a:solidFill>
                      <a:srgbClr val="333399"/>
                    </a:solidFill>
                    <a:latin typeface="Arial"/>
                    <a:ea typeface="DejaVu Sans"/>
                  </a:rPr>
                  <a:t> Eigenstates of </a:t>
                </a:r>
                <a:endParaRPr b="0" lang="es-ES" sz="1800" spc="-1" strike="noStrike">
                  <a:latin typeface="Arial"/>
                </a:endParaRPr>
              </a:p>
            </p:txBody>
          </p:sp>
          <p:pic>
            <p:nvPicPr>
              <p:cNvPr id="1093" name="Picture 89" descr=""/>
              <p:cNvPicPr/>
              <p:nvPr/>
            </p:nvPicPr>
            <p:blipFill>
              <a:blip r:embed="rId16"/>
              <a:stretch/>
            </p:blipFill>
            <p:spPr>
              <a:xfrm>
                <a:off x="2665080" y="3608280"/>
                <a:ext cx="215640" cy="28692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094" name="Picture 121" descr=""/>
            <p:cNvPicPr/>
            <p:nvPr/>
          </p:nvPicPr>
          <p:blipFill>
            <a:blip r:embed="rId17"/>
            <a:stretch/>
          </p:blipFill>
          <p:spPr>
            <a:xfrm>
              <a:off x="3681000" y="3933720"/>
              <a:ext cx="2773080" cy="4665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95" name="Group 34"/>
          <p:cNvGrpSpPr/>
          <p:nvPr/>
        </p:nvGrpSpPr>
        <p:grpSpPr>
          <a:xfrm>
            <a:off x="420120" y="6086520"/>
            <a:ext cx="7484760" cy="367920"/>
            <a:chOff x="420120" y="6086520"/>
            <a:chExt cx="7484760" cy="367920"/>
          </a:xfrm>
        </p:grpSpPr>
        <p:sp>
          <p:nvSpPr>
            <p:cNvPr id="1096" name="CustomShape 35"/>
            <p:cNvSpPr/>
            <p:nvPr/>
          </p:nvSpPr>
          <p:spPr>
            <a:xfrm>
              <a:off x="420120" y="6086520"/>
              <a:ext cx="65890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Spinors                          are only eigenstates of         for   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097" name="Picture 80" descr=""/>
            <p:cNvPicPr/>
            <p:nvPr/>
          </p:nvPicPr>
          <p:blipFill>
            <a:blip r:embed="rId18"/>
            <a:stretch/>
          </p:blipFill>
          <p:spPr>
            <a:xfrm>
              <a:off x="5945040" y="6086520"/>
              <a:ext cx="269280" cy="35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8" name="Picture 82" descr=""/>
            <p:cNvPicPr/>
            <p:nvPr/>
          </p:nvPicPr>
          <p:blipFill>
            <a:blip r:embed="rId19"/>
            <a:stretch/>
          </p:blipFill>
          <p:spPr>
            <a:xfrm>
              <a:off x="6737400" y="6089400"/>
              <a:ext cx="1167480" cy="320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9" name="Picture 122" descr=""/>
            <p:cNvPicPr/>
            <p:nvPr/>
          </p:nvPicPr>
          <p:blipFill>
            <a:blip r:embed="rId20"/>
            <a:stretch/>
          </p:blipFill>
          <p:spPr>
            <a:xfrm>
              <a:off x="1768320" y="6194160"/>
              <a:ext cx="1372680" cy="204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00" name="CustomShape 36"/>
          <p:cNvSpPr/>
          <p:nvPr/>
        </p:nvSpPr>
        <p:spPr>
          <a:xfrm>
            <a:off x="6681960" y="4076640"/>
            <a:ext cx="180360" cy="720360"/>
          </a:xfrm>
          <a:custGeom>
            <a:avLst/>
            <a:gdLst/>
            <a:ahLst/>
            <a:rect l="l" t="t" r="r" b="b"/>
            <a:pathLst>
              <a:path w="504" h="2004">
                <a:moveTo>
                  <a:pt x="0" y="0"/>
                </a:moveTo>
                <a:cubicBezTo>
                  <a:pt x="125" y="0"/>
                  <a:pt x="251" y="83"/>
                  <a:pt x="251" y="166"/>
                </a:cubicBezTo>
                <a:lnTo>
                  <a:pt x="251" y="834"/>
                </a:lnTo>
                <a:cubicBezTo>
                  <a:pt x="251" y="918"/>
                  <a:pt x="377" y="1001"/>
                  <a:pt x="503" y="1001"/>
                </a:cubicBezTo>
                <a:cubicBezTo>
                  <a:pt x="377" y="1001"/>
                  <a:pt x="251" y="1084"/>
                  <a:pt x="251" y="1168"/>
                </a:cubicBezTo>
                <a:lnTo>
                  <a:pt x="251" y="1836"/>
                </a:lnTo>
                <a:cubicBezTo>
                  <a:pt x="251" y="1919"/>
                  <a:pt x="125" y="2003"/>
                  <a:pt x="0" y="2003"/>
                </a:cubicBezTo>
              </a:path>
            </a:pathLst>
          </a:cu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01" name="Group 37"/>
          <p:cNvGrpSpPr/>
          <p:nvPr/>
        </p:nvGrpSpPr>
        <p:grpSpPr>
          <a:xfrm>
            <a:off x="7034760" y="4003560"/>
            <a:ext cx="2530440" cy="823680"/>
            <a:chOff x="7034760" y="4003560"/>
            <a:chExt cx="2530440" cy="823680"/>
          </a:xfrm>
        </p:grpSpPr>
        <p:sp>
          <p:nvSpPr>
            <p:cNvPr id="1102" name="CustomShape 38"/>
            <p:cNvSpPr/>
            <p:nvPr/>
          </p:nvSpPr>
          <p:spPr>
            <a:xfrm>
              <a:off x="7034760" y="4003560"/>
              <a:ext cx="2530440" cy="823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600" spc="-1" strike="noStrike">
                  <a:solidFill>
                    <a:srgbClr val="0000ff"/>
                  </a:solidFill>
                  <a:latin typeface="Arial"/>
                  <a:ea typeface="DejaVu Sans"/>
                </a:rPr>
                <a:t>Note the change of sign </a:t>
              </a:r>
              <a:endParaRPr b="0" lang="es-E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600" spc="-1" strike="noStrike">
                  <a:solidFill>
                    <a:srgbClr val="0000ff"/>
                  </a:solidFill>
                  <a:latin typeface="Arial"/>
                  <a:ea typeface="DejaVu Sans"/>
                </a:rPr>
                <a:t>of     when dealing with  </a:t>
              </a:r>
              <a:endParaRPr b="0" lang="es-ES" sz="16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600" spc="-1" strike="noStrike">
                  <a:solidFill>
                    <a:srgbClr val="0000ff"/>
                  </a:solidFill>
                  <a:latin typeface="Arial"/>
                  <a:ea typeface="DejaVu Sans"/>
                </a:rPr>
                <a:t>antiparticle spinors</a:t>
              </a:r>
              <a:endParaRPr b="0" lang="es-ES" sz="1600" spc="-1" strike="noStrike">
                <a:latin typeface="Arial"/>
              </a:endParaRPr>
            </a:p>
          </p:txBody>
        </p:sp>
        <p:pic>
          <p:nvPicPr>
            <p:cNvPr id="1103" name="Picture 129" descr=""/>
            <p:cNvPicPr/>
            <p:nvPr/>
          </p:nvPicPr>
          <p:blipFill>
            <a:blip r:embed="rId21"/>
            <a:stretch/>
          </p:blipFill>
          <p:spPr>
            <a:xfrm>
              <a:off x="7378560" y="4295880"/>
              <a:ext cx="129960" cy="2152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04" name="Picture 131" descr=""/>
          <p:cNvPicPr/>
          <p:nvPr/>
        </p:nvPicPr>
        <p:blipFill>
          <a:blip r:embed="rId22"/>
          <a:stretch/>
        </p:blipFill>
        <p:spPr>
          <a:xfrm>
            <a:off x="919080" y="2511360"/>
            <a:ext cx="7623000" cy="113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B7A81DEC-34F8-449E-88BD-FFD271C594DC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106" name="CustomShape 2"/>
          <p:cNvSpPr/>
          <p:nvPr/>
        </p:nvSpPr>
        <p:spPr>
          <a:xfrm>
            <a:off x="1218960" y="2808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Pause for Breath…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1107" name="CustomShape 3"/>
          <p:cNvSpPr/>
          <p:nvPr/>
        </p:nvSpPr>
        <p:spPr>
          <a:xfrm>
            <a:off x="308520" y="828720"/>
            <a:ext cx="89542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Have found solutions to the Dirac equation which are also eigenstates        but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only for particles travelling along the z axis.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08" name="CustomShape 4"/>
          <p:cNvSpPr/>
          <p:nvPr/>
        </p:nvSpPr>
        <p:spPr>
          <a:xfrm>
            <a:off x="318240" y="1979640"/>
            <a:ext cx="89344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More generally, want to label our states in terms of “good quantum numbers”,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i.e. a set of  commuting observables.     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9" name="Picture 6" descr=""/>
          <p:cNvPicPr/>
          <p:nvPr/>
        </p:nvPicPr>
        <p:blipFill>
          <a:blip r:embed="rId1"/>
          <a:stretch/>
        </p:blipFill>
        <p:spPr>
          <a:xfrm>
            <a:off x="4197240" y="2624040"/>
            <a:ext cx="1258560" cy="380880"/>
          </a:xfrm>
          <a:prstGeom prst="rect">
            <a:avLst/>
          </a:prstGeom>
          <a:ln>
            <a:noFill/>
          </a:ln>
        </p:spPr>
      </p:pic>
      <p:sp>
        <p:nvSpPr>
          <p:cNvPr id="1110" name="CustomShape 5"/>
          <p:cNvSpPr/>
          <p:nvPr/>
        </p:nvSpPr>
        <p:spPr>
          <a:xfrm>
            <a:off x="5604120" y="2641680"/>
            <a:ext cx="140580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cc00cc"/>
                </a:solidFill>
                <a:latin typeface="Arial"/>
                <a:ea typeface="DejaVu Sans"/>
              </a:rPr>
              <a:t>(Appendix II)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1111" name="Picture 11" descr=""/>
          <p:cNvPicPr/>
          <p:nvPr/>
        </p:nvPicPr>
        <p:blipFill>
          <a:blip r:embed="rId2"/>
          <a:stretch/>
        </p:blipFill>
        <p:spPr>
          <a:xfrm>
            <a:off x="8299440" y="800280"/>
            <a:ext cx="269640" cy="358200"/>
          </a:xfrm>
          <a:prstGeom prst="rect">
            <a:avLst/>
          </a:prstGeom>
          <a:ln>
            <a:noFill/>
          </a:ln>
        </p:spPr>
      </p:pic>
      <p:sp>
        <p:nvSpPr>
          <p:cNvPr id="1112" name="CustomShape 6"/>
          <p:cNvSpPr/>
          <p:nvPr/>
        </p:nvSpPr>
        <p:spPr>
          <a:xfrm>
            <a:off x="313560" y="1527120"/>
            <a:ext cx="3711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Not a particularly useful basis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13" name="CustomShape 7"/>
          <p:cNvSpPr/>
          <p:nvPr/>
        </p:nvSpPr>
        <p:spPr>
          <a:xfrm>
            <a:off x="303840" y="2646360"/>
            <a:ext cx="4303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Can’t use </a:t>
            </a:r>
            <a:r>
              <a:rPr b="1" i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z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component of spin:       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14" name="CustomShape 8"/>
          <p:cNvSpPr/>
          <p:nvPr/>
        </p:nvSpPr>
        <p:spPr>
          <a:xfrm>
            <a:off x="312120" y="3075120"/>
            <a:ext cx="4476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Introduce a new concept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“HELICITY”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15" name="CustomShape 9"/>
          <p:cNvSpPr/>
          <p:nvPr/>
        </p:nvSpPr>
        <p:spPr>
          <a:xfrm>
            <a:off x="1722600" y="4029120"/>
            <a:ext cx="6482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ff66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Helicity plays an important role in much that follows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D7D3F2AA-B7F6-4694-891B-CE9BDC933844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117" name="CustomShape 2"/>
          <p:cNvSpPr/>
          <p:nvPr/>
        </p:nvSpPr>
        <p:spPr>
          <a:xfrm>
            <a:off x="1199880" y="3132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800" spc="-1" strike="noStrike">
                <a:solidFill>
                  <a:srgbClr val="ff3300"/>
                </a:solidFill>
                <a:latin typeface="Arial"/>
              </a:rPr>
              <a:t>Helicity</a:t>
            </a:r>
            <a:endParaRPr b="0" lang="es-ES" sz="3800" spc="-1" strike="noStrike">
              <a:latin typeface="Arial"/>
            </a:endParaRPr>
          </a:p>
        </p:txBody>
      </p:sp>
      <p:sp>
        <p:nvSpPr>
          <p:cNvPr id="1118" name="CustomShape 3"/>
          <p:cNvSpPr/>
          <p:nvPr/>
        </p:nvSpPr>
        <p:spPr>
          <a:xfrm>
            <a:off x="330120" y="690480"/>
            <a:ext cx="92775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component of a particles spin along its direction of flight is a good quantum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number: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19" name="Picture 33" descr=""/>
          <p:cNvPicPr/>
          <p:nvPr/>
        </p:nvPicPr>
        <p:blipFill>
          <a:blip r:embed="rId1"/>
          <a:stretch/>
        </p:blipFill>
        <p:spPr>
          <a:xfrm>
            <a:off x="6176880" y="3835440"/>
            <a:ext cx="315720" cy="183600"/>
          </a:xfrm>
          <a:prstGeom prst="rect">
            <a:avLst/>
          </a:prstGeom>
          <a:ln>
            <a:noFill/>
          </a:ln>
        </p:spPr>
      </p:pic>
      <p:sp>
        <p:nvSpPr>
          <p:cNvPr id="1120" name="CustomShape 4"/>
          <p:cNvSpPr/>
          <p:nvPr/>
        </p:nvSpPr>
        <p:spPr>
          <a:xfrm>
            <a:off x="428040" y="3176640"/>
            <a:ext cx="845316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If we make a measurement of the component of spin of a spin-half particle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along any axis it can take two values           , consequently the eigenvalues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of the helicity operator for a spin-half particle are:  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21" name="Picture 36" descr=""/>
          <p:cNvPicPr/>
          <p:nvPr/>
        </p:nvPicPr>
        <p:blipFill>
          <a:blip r:embed="rId2"/>
          <a:stretch/>
        </p:blipFill>
        <p:spPr>
          <a:xfrm>
            <a:off x="4773600" y="3546360"/>
            <a:ext cx="541080" cy="257040"/>
          </a:xfrm>
          <a:prstGeom prst="rect">
            <a:avLst/>
          </a:prstGeom>
          <a:ln>
            <a:noFill/>
          </a:ln>
        </p:spPr>
      </p:pic>
      <p:grpSp>
        <p:nvGrpSpPr>
          <p:cNvPr id="1122" name="Group 5"/>
          <p:cNvGrpSpPr/>
          <p:nvPr/>
        </p:nvGrpSpPr>
        <p:grpSpPr>
          <a:xfrm>
            <a:off x="2949840" y="4109400"/>
            <a:ext cx="1992600" cy="1302480"/>
            <a:chOff x="2949840" y="4109400"/>
            <a:chExt cx="1992600" cy="1302480"/>
          </a:xfrm>
        </p:grpSpPr>
        <p:grpSp>
          <p:nvGrpSpPr>
            <p:cNvPr id="1123" name="Group 6"/>
            <p:cNvGrpSpPr/>
            <p:nvPr/>
          </p:nvGrpSpPr>
          <p:grpSpPr>
            <a:xfrm>
              <a:off x="3165120" y="4109400"/>
              <a:ext cx="935640" cy="923040"/>
              <a:chOff x="3165120" y="4109400"/>
              <a:chExt cx="935640" cy="923040"/>
            </a:xfrm>
          </p:grpSpPr>
          <p:sp>
            <p:nvSpPr>
              <p:cNvPr id="1124" name="Line 7"/>
              <p:cNvSpPr/>
              <p:nvPr/>
            </p:nvSpPr>
            <p:spPr>
              <a:xfrm flipV="1">
                <a:off x="3165120" y="4109400"/>
                <a:ext cx="935640" cy="92304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5" name="CustomShape 8"/>
              <p:cNvSpPr/>
              <p:nvPr/>
            </p:nvSpPr>
            <p:spPr>
              <a:xfrm rot="18923400">
                <a:off x="3304080" y="4287960"/>
                <a:ext cx="396360" cy="215280"/>
              </a:xfrm>
              <a:custGeom>
                <a:avLst/>
                <a:gdLst/>
                <a:ahLst/>
                <a:rect l="l" t="t" r="r" b="b"/>
                <a:pathLst>
                  <a:path w="1104" h="601">
                    <a:moveTo>
                      <a:pt x="0" y="149"/>
                    </a:moveTo>
                    <a:lnTo>
                      <a:pt x="827" y="149"/>
                    </a:lnTo>
                    <a:lnTo>
                      <a:pt x="827" y="0"/>
                    </a:lnTo>
                    <a:lnTo>
                      <a:pt x="1103" y="299"/>
                    </a:lnTo>
                    <a:lnTo>
                      <a:pt x="827" y="600"/>
                    </a:lnTo>
                    <a:lnTo>
                      <a:pt x="827" y="450"/>
                    </a:lnTo>
                    <a:lnTo>
                      <a:pt x="0" y="450"/>
                    </a:lnTo>
                    <a:lnTo>
                      <a:pt x="0" y="149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126" name="Picture 57" descr=""/>
            <p:cNvPicPr/>
            <p:nvPr/>
          </p:nvPicPr>
          <p:blipFill>
            <a:blip r:embed="rId3"/>
            <a:stretch/>
          </p:blipFill>
          <p:spPr>
            <a:xfrm>
              <a:off x="3852720" y="4581360"/>
              <a:ext cx="875520" cy="263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27" name="CustomShape 9"/>
            <p:cNvSpPr/>
            <p:nvPr/>
          </p:nvSpPr>
          <p:spPr>
            <a:xfrm>
              <a:off x="2949840" y="5013360"/>
              <a:ext cx="199260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“</a:t>
              </a:r>
              <a:r>
                <a:rPr b="1" lang="es-ES" sz="20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right-handed”</a:t>
              </a:r>
              <a:endParaRPr b="0" lang="es-ES" sz="2000" spc="-1" strike="noStrike">
                <a:latin typeface="Arial"/>
              </a:endParaRPr>
            </a:p>
          </p:txBody>
        </p:sp>
      </p:grpSp>
      <p:grpSp>
        <p:nvGrpSpPr>
          <p:cNvPr id="1128" name="Group 10"/>
          <p:cNvGrpSpPr/>
          <p:nvPr/>
        </p:nvGrpSpPr>
        <p:grpSpPr>
          <a:xfrm>
            <a:off x="6086160" y="4095000"/>
            <a:ext cx="1890360" cy="1316880"/>
            <a:chOff x="6086160" y="4095000"/>
            <a:chExt cx="1890360" cy="1316880"/>
          </a:xfrm>
        </p:grpSpPr>
        <p:grpSp>
          <p:nvGrpSpPr>
            <p:cNvPr id="1129" name="Group 11"/>
            <p:cNvGrpSpPr/>
            <p:nvPr/>
          </p:nvGrpSpPr>
          <p:grpSpPr>
            <a:xfrm>
              <a:off x="6248880" y="4095000"/>
              <a:ext cx="967680" cy="886680"/>
              <a:chOff x="6248880" y="4095000"/>
              <a:chExt cx="967680" cy="886680"/>
            </a:xfrm>
          </p:grpSpPr>
          <p:sp>
            <p:nvSpPr>
              <p:cNvPr id="1130" name="Line 12"/>
              <p:cNvSpPr/>
              <p:nvPr/>
            </p:nvSpPr>
            <p:spPr>
              <a:xfrm flipV="1">
                <a:off x="6248880" y="4095000"/>
                <a:ext cx="967680" cy="886680"/>
              </a:xfrm>
              <a:prstGeom prst="line">
                <a:avLst/>
              </a:prstGeom>
              <a:ln w="28440">
                <a:solidFill>
                  <a:srgbClr val="0000ff"/>
                </a:solidFill>
                <a:miter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1" name="CustomShape 13"/>
              <p:cNvSpPr/>
              <p:nvPr/>
            </p:nvSpPr>
            <p:spPr>
              <a:xfrm rot="8250600">
                <a:off x="6366600" y="4292280"/>
                <a:ext cx="394560" cy="215280"/>
              </a:xfrm>
              <a:custGeom>
                <a:avLst/>
                <a:gdLst/>
                <a:ahLst/>
                <a:rect l="l" t="t" r="r" b="b"/>
                <a:pathLst>
                  <a:path w="1100" h="601">
                    <a:moveTo>
                      <a:pt x="0" y="151"/>
                    </a:moveTo>
                    <a:lnTo>
                      <a:pt x="824" y="150"/>
                    </a:lnTo>
                    <a:lnTo>
                      <a:pt x="822" y="0"/>
                    </a:lnTo>
                    <a:lnTo>
                      <a:pt x="1099" y="299"/>
                    </a:lnTo>
                    <a:lnTo>
                      <a:pt x="824" y="600"/>
                    </a:lnTo>
                    <a:lnTo>
                      <a:pt x="823" y="450"/>
                    </a:lnTo>
                    <a:lnTo>
                      <a:pt x="0" y="451"/>
                    </a:lnTo>
                    <a:lnTo>
                      <a:pt x="0" y="151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1132" name="Picture 59" descr=""/>
            <p:cNvPicPr/>
            <p:nvPr/>
          </p:nvPicPr>
          <p:blipFill>
            <a:blip r:embed="rId4"/>
            <a:stretch/>
          </p:blipFill>
          <p:spPr>
            <a:xfrm>
              <a:off x="7100640" y="4510080"/>
              <a:ext cx="875880" cy="232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3" name="CustomShape 14"/>
            <p:cNvSpPr/>
            <p:nvPr/>
          </p:nvSpPr>
          <p:spPr>
            <a:xfrm>
              <a:off x="6086160" y="5013360"/>
              <a:ext cx="180972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“</a:t>
              </a:r>
              <a:r>
                <a:rPr b="1" lang="es-ES" sz="20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left-handed”</a:t>
              </a:r>
              <a:endParaRPr b="0" lang="es-ES" sz="2000" spc="-1" strike="noStrike">
                <a:latin typeface="Arial"/>
              </a:endParaRPr>
            </a:p>
          </p:txBody>
        </p:sp>
      </p:grpSp>
      <p:sp>
        <p:nvSpPr>
          <p:cNvPr id="1134" name="Line 15"/>
          <p:cNvSpPr/>
          <p:nvPr/>
        </p:nvSpPr>
        <p:spPr>
          <a:xfrm flipV="1">
            <a:off x="7175880" y="2243520"/>
            <a:ext cx="935640" cy="923040"/>
          </a:xfrm>
          <a:prstGeom prst="line">
            <a:avLst/>
          </a:prstGeom>
          <a:ln w="28440">
            <a:solidFill>
              <a:srgbClr val="0000ff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16"/>
          <p:cNvSpPr/>
          <p:nvPr/>
        </p:nvSpPr>
        <p:spPr>
          <a:xfrm rot="16825200">
            <a:off x="7324560" y="2580840"/>
            <a:ext cx="639720" cy="209160"/>
          </a:xfrm>
          <a:custGeom>
            <a:avLst/>
            <a:gdLst/>
            <a:ahLst/>
            <a:rect l="l" t="t" r="r" b="b"/>
            <a:pathLst>
              <a:path w="1780" h="584">
                <a:moveTo>
                  <a:pt x="0" y="147"/>
                </a:moveTo>
                <a:lnTo>
                  <a:pt x="1334" y="145"/>
                </a:lnTo>
                <a:lnTo>
                  <a:pt x="1333" y="0"/>
                </a:lnTo>
                <a:lnTo>
                  <a:pt x="1779" y="291"/>
                </a:lnTo>
                <a:lnTo>
                  <a:pt x="1335" y="583"/>
                </a:lnTo>
                <a:lnTo>
                  <a:pt x="1334" y="437"/>
                </a:lnTo>
                <a:lnTo>
                  <a:pt x="0" y="439"/>
                </a:lnTo>
                <a:lnTo>
                  <a:pt x="0" y="147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6" name="Picture 78" descr=""/>
          <p:cNvPicPr/>
          <p:nvPr/>
        </p:nvPicPr>
        <p:blipFill>
          <a:blip r:embed="rId5"/>
          <a:stretch/>
        </p:blipFill>
        <p:spPr>
          <a:xfrm>
            <a:off x="3944880" y="1265400"/>
            <a:ext cx="1406160" cy="380520"/>
          </a:xfrm>
          <a:prstGeom prst="rect">
            <a:avLst/>
          </a:prstGeom>
          <a:ln>
            <a:noFill/>
          </a:ln>
        </p:spPr>
      </p:pic>
      <p:sp>
        <p:nvSpPr>
          <p:cNvPr id="1137" name="CustomShape 17"/>
          <p:cNvSpPr/>
          <p:nvPr/>
        </p:nvSpPr>
        <p:spPr>
          <a:xfrm>
            <a:off x="332280" y="1760400"/>
            <a:ext cx="9311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Define the component of a particles spin along its direction of flight as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HELICITY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38" name="CustomShape 18"/>
          <p:cNvSpPr/>
          <p:nvPr/>
        </p:nvSpPr>
        <p:spPr>
          <a:xfrm>
            <a:off x="929520" y="5014800"/>
            <a:ext cx="17424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Often termed: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39" name="Picture 83" descr=""/>
          <p:cNvPicPr/>
          <p:nvPr/>
        </p:nvPicPr>
        <p:blipFill>
          <a:blip r:embed="rId6"/>
          <a:stretch/>
        </p:blipFill>
        <p:spPr>
          <a:xfrm>
            <a:off x="2736720" y="2236680"/>
            <a:ext cx="3008160" cy="817200"/>
          </a:xfrm>
          <a:prstGeom prst="rect">
            <a:avLst/>
          </a:prstGeom>
          <a:ln>
            <a:noFill/>
          </a:ln>
        </p:spPr>
      </p:pic>
      <p:grpSp>
        <p:nvGrpSpPr>
          <p:cNvPr id="1140" name="Group 19"/>
          <p:cNvGrpSpPr/>
          <p:nvPr/>
        </p:nvGrpSpPr>
        <p:grpSpPr>
          <a:xfrm>
            <a:off x="479520" y="5472000"/>
            <a:ext cx="8913240" cy="1002960"/>
            <a:chOff x="479520" y="5472000"/>
            <a:chExt cx="8913240" cy="1002960"/>
          </a:xfrm>
        </p:grpSpPr>
        <p:sp>
          <p:nvSpPr>
            <p:cNvPr id="1141" name="CustomShape 20"/>
            <p:cNvSpPr/>
            <p:nvPr/>
          </p:nvSpPr>
          <p:spPr>
            <a:xfrm>
              <a:off x="502560" y="5538600"/>
              <a:ext cx="8867880" cy="916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NOTE: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these are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“RIGHT-HANDED”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and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LEFT-HANDED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 u="sng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HELICITY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eigenstates</a:t>
              </a:r>
              <a:endParaRPr b="0" lang="es-ES" sz="18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In </a:t>
              </a: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handout 4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we will discuss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RH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and </a:t>
              </a:r>
              <a:r>
                <a:rPr b="1" lang="es-ES" sz="18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LH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 u="sng">
                  <a:solidFill>
                    <a:srgbClr val="000000"/>
                  </a:solidFill>
                  <a:uFillTx/>
                  <a:latin typeface="Arial"/>
                  <a:ea typeface="DejaVu Sans"/>
                </a:rPr>
                <a:t>CHIRAL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eigenstates. </a:t>
              </a: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Only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in the limit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             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are the </a:t>
              </a: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HELICITY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eigenstates the same as the </a:t>
              </a: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CHIRAL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eigenstates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142" name="Picture 87" descr=""/>
            <p:cNvPicPr/>
            <p:nvPr/>
          </p:nvPicPr>
          <p:blipFill>
            <a:blip r:embed="rId7"/>
            <a:stretch/>
          </p:blipFill>
          <p:spPr>
            <a:xfrm>
              <a:off x="936360" y="6175080"/>
              <a:ext cx="642240" cy="174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3" name="CustomShape 21"/>
            <p:cNvSpPr/>
            <p:nvPr/>
          </p:nvSpPr>
          <p:spPr>
            <a:xfrm>
              <a:off x="479520" y="5472000"/>
              <a:ext cx="8913240" cy="100296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F35E4391-97CC-44C4-BD81-C30EDEE7A9A4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145" name="CustomShape 2"/>
          <p:cNvSpPr/>
          <p:nvPr/>
        </p:nvSpPr>
        <p:spPr>
          <a:xfrm>
            <a:off x="121896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Helicity Eigenstates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6" name="CustomShape 3"/>
          <p:cNvSpPr/>
          <p:nvPr/>
        </p:nvSpPr>
        <p:spPr>
          <a:xfrm>
            <a:off x="373320" y="708120"/>
            <a:ext cx="89118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Wish to find solutions of Dirac equation which are also eigenstates of Helicity: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47" name="Picture 7" descr=""/>
          <p:cNvPicPr/>
          <p:nvPr/>
        </p:nvPicPr>
        <p:blipFill>
          <a:blip r:embed="rId1"/>
          <a:stretch/>
        </p:blipFill>
        <p:spPr>
          <a:xfrm>
            <a:off x="2268360" y="1055520"/>
            <a:ext cx="1752480" cy="379080"/>
          </a:xfrm>
          <a:prstGeom prst="rect">
            <a:avLst/>
          </a:prstGeom>
          <a:ln>
            <a:noFill/>
          </a:ln>
        </p:spPr>
      </p:pic>
      <p:pic>
        <p:nvPicPr>
          <p:cNvPr id="1148" name="Picture 9" descr=""/>
          <p:cNvPicPr/>
          <p:nvPr/>
        </p:nvPicPr>
        <p:blipFill>
          <a:blip r:embed="rId2"/>
          <a:stretch/>
        </p:blipFill>
        <p:spPr>
          <a:xfrm>
            <a:off x="5268960" y="1039680"/>
            <a:ext cx="1752120" cy="379080"/>
          </a:xfrm>
          <a:prstGeom prst="rect">
            <a:avLst/>
          </a:prstGeom>
          <a:ln>
            <a:noFill/>
          </a:ln>
        </p:spPr>
      </p:pic>
      <p:sp>
        <p:nvSpPr>
          <p:cNvPr id="1149" name="CustomShape 4"/>
          <p:cNvSpPr/>
          <p:nvPr/>
        </p:nvSpPr>
        <p:spPr>
          <a:xfrm>
            <a:off x="714960" y="1504800"/>
            <a:ext cx="810720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where       and        are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right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and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left handed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helicity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states and </a:t>
            </a:r>
            <a:r>
              <a:rPr b="1" lang="es-ES" sz="1800" spc="-1" strike="noStrike">
                <a:solidFill>
                  <a:srgbClr val="008000"/>
                </a:solidFill>
                <a:latin typeface="Arial"/>
                <a:ea typeface="DejaVu Sans"/>
              </a:rPr>
              <a:t>here       is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008000"/>
                </a:solidFill>
                <a:latin typeface="Arial"/>
                <a:ea typeface="DejaVu Sans"/>
              </a:rPr>
              <a:t>the unit vector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in the direction of the particle. 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0" name="Picture 11" descr=""/>
          <p:cNvPicPr/>
          <p:nvPr/>
        </p:nvPicPr>
        <p:blipFill>
          <a:blip r:embed="rId3"/>
          <a:stretch/>
        </p:blipFill>
        <p:spPr>
          <a:xfrm>
            <a:off x="1604880" y="1611360"/>
            <a:ext cx="232920" cy="232920"/>
          </a:xfrm>
          <a:prstGeom prst="rect">
            <a:avLst/>
          </a:prstGeom>
          <a:ln>
            <a:noFill/>
          </a:ln>
        </p:spPr>
      </p:pic>
      <p:pic>
        <p:nvPicPr>
          <p:cNvPr id="1151" name="Picture 13" descr=""/>
          <p:cNvPicPr/>
          <p:nvPr/>
        </p:nvPicPr>
        <p:blipFill>
          <a:blip r:embed="rId4"/>
          <a:stretch/>
        </p:blipFill>
        <p:spPr>
          <a:xfrm>
            <a:off x="2505240" y="1611360"/>
            <a:ext cx="232920" cy="232920"/>
          </a:xfrm>
          <a:prstGeom prst="rect">
            <a:avLst/>
          </a:prstGeom>
          <a:ln>
            <a:noFill/>
          </a:ln>
        </p:spPr>
      </p:pic>
      <p:pic>
        <p:nvPicPr>
          <p:cNvPr id="1152" name="Picture 15" descr=""/>
          <p:cNvPicPr/>
          <p:nvPr/>
        </p:nvPicPr>
        <p:blipFill>
          <a:blip r:embed="rId5"/>
          <a:stretch/>
        </p:blipFill>
        <p:spPr>
          <a:xfrm>
            <a:off x="8204040" y="1557360"/>
            <a:ext cx="206280" cy="263160"/>
          </a:xfrm>
          <a:prstGeom prst="rect">
            <a:avLst/>
          </a:prstGeom>
          <a:ln>
            <a:noFill/>
          </a:ln>
        </p:spPr>
      </p:pic>
      <p:grpSp>
        <p:nvGrpSpPr>
          <p:cNvPr id="1153" name="Group 5"/>
          <p:cNvGrpSpPr/>
          <p:nvPr/>
        </p:nvGrpSpPr>
        <p:grpSpPr>
          <a:xfrm>
            <a:off x="7940520" y="2168640"/>
            <a:ext cx="1475280" cy="899640"/>
            <a:chOff x="7940520" y="2168640"/>
            <a:chExt cx="1475280" cy="899640"/>
          </a:xfrm>
        </p:grpSpPr>
        <p:sp>
          <p:nvSpPr>
            <p:cNvPr id="1154" name="CustomShape 6"/>
            <p:cNvSpPr/>
            <p:nvPr/>
          </p:nvSpPr>
          <p:spPr>
            <a:xfrm>
              <a:off x="7940520" y="2168640"/>
              <a:ext cx="36000" cy="899640"/>
            </a:xfrm>
            <a:custGeom>
              <a:avLst/>
              <a:gdLst/>
              <a:ahLst/>
              <a:rect l="l" t="t" r="r" b="b"/>
              <a:pathLst>
                <a:path w="103" h="2502">
                  <a:moveTo>
                    <a:pt x="102" y="0"/>
                  </a:moveTo>
                  <a:cubicBezTo>
                    <a:pt x="51" y="0"/>
                    <a:pt x="0" y="104"/>
                    <a:pt x="0" y="208"/>
                  </a:cubicBezTo>
                  <a:lnTo>
                    <a:pt x="0" y="2292"/>
                  </a:lnTo>
                  <a:cubicBezTo>
                    <a:pt x="0" y="2396"/>
                    <a:pt x="51" y="2501"/>
                    <a:pt x="102" y="2501"/>
                  </a:cubicBezTo>
                </a:path>
              </a:pathLst>
            </a:custGeom>
            <a:noFill/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CustomShape 7"/>
            <p:cNvSpPr/>
            <p:nvPr/>
          </p:nvSpPr>
          <p:spPr>
            <a:xfrm>
              <a:off x="8912880" y="2168640"/>
              <a:ext cx="34560" cy="899640"/>
            </a:xfrm>
            <a:custGeom>
              <a:avLst/>
              <a:gdLst/>
              <a:ahLst/>
              <a:rect l="l" t="t" r="r" b="b"/>
              <a:pathLst>
                <a:path w="99" h="2502">
                  <a:moveTo>
                    <a:pt x="0" y="0"/>
                  </a:moveTo>
                  <a:cubicBezTo>
                    <a:pt x="49" y="0"/>
                    <a:pt x="98" y="104"/>
                    <a:pt x="98" y="208"/>
                  </a:cubicBezTo>
                  <a:lnTo>
                    <a:pt x="98" y="2292"/>
                  </a:lnTo>
                  <a:cubicBezTo>
                    <a:pt x="98" y="2396"/>
                    <a:pt x="49" y="2501"/>
                    <a:pt x="0" y="2501"/>
                  </a:cubicBezTo>
                </a:path>
              </a:pathLst>
            </a:custGeom>
            <a:noFill/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Line 8"/>
            <p:cNvSpPr/>
            <p:nvPr/>
          </p:nvSpPr>
          <p:spPr>
            <a:xfrm>
              <a:off x="7976880" y="2600640"/>
              <a:ext cx="936720" cy="360"/>
            </a:xfrm>
            <a:prstGeom prst="line">
              <a:avLst/>
            </a:prstGeom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Line 9"/>
            <p:cNvSpPr/>
            <p:nvPr/>
          </p:nvSpPr>
          <p:spPr>
            <a:xfrm flipV="1">
              <a:off x="8445240" y="2205000"/>
              <a:ext cx="360" cy="826920"/>
            </a:xfrm>
            <a:prstGeom prst="line">
              <a:avLst/>
            </a:prstGeom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58" name="Group 10"/>
            <p:cNvGrpSpPr/>
            <p:nvPr/>
          </p:nvGrpSpPr>
          <p:grpSpPr>
            <a:xfrm>
              <a:off x="8011800" y="2205360"/>
              <a:ext cx="359640" cy="323280"/>
              <a:chOff x="8011800" y="2205360"/>
              <a:chExt cx="359640" cy="323280"/>
            </a:xfrm>
          </p:grpSpPr>
          <p:sp>
            <p:nvSpPr>
              <p:cNvPr id="1159" name="CustomShape 11"/>
              <p:cNvSpPr/>
              <p:nvPr/>
            </p:nvSpPr>
            <p:spPr>
              <a:xfrm>
                <a:off x="8011800" y="2205360"/>
                <a:ext cx="29880" cy="323280"/>
              </a:xfrm>
              <a:custGeom>
                <a:avLst/>
                <a:gdLst/>
                <a:ahLst/>
                <a:rect l="l" t="t" r="r" b="b"/>
                <a:pathLst>
                  <a:path w="85" h="901">
                    <a:moveTo>
                      <a:pt x="84" y="0"/>
                    </a:moveTo>
                    <a:cubicBezTo>
                      <a:pt x="42" y="0"/>
                      <a:pt x="0" y="37"/>
                      <a:pt x="0" y="75"/>
                    </a:cubicBezTo>
                    <a:lnTo>
                      <a:pt x="0" y="825"/>
                    </a:lnTo>
                    <a:cubicBezTo>
                      <a:pt x="0" y="862"/>
                      <a:pt x="42" y="900"/>
                      <a:pt x="84" y="900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0" name="CustomShape 12"/>
              <p:cNvSpPr/>
              <p:nvPr/>
            </p:nvSpPr>
            <p:spPr>
              <a:xfrm>
                <a:off x="8343000" y="2205360"/>
                <a:ext cx="28440" cy="323280"/>
              </a:xfrm>
              <a:custGeom>
                <a:avLst/>
                <a:gdLst/>
                <a:ahLst/>
                <a:rect l="l" t="t" r="r" b="b"/>
                <a:pathLst>
                  <a:path w="82" h="901">
                    <a:moveTo>
                      <a:pt x="0" y="0"/>
                    </a:moveTo>
                    <a:cubicBezTo>
                      <a:pt x="41" y="0"/>
                      <a:pt x="81" y="37"/>
                      <a:pt x="81" y="75"/>
                    </a:cubicBezTo>
                    <a:lnTo>
                      <a:pt x="81" y="825"/>
                    </a:lnTo>
                    <a:cubicBezTo>
                      <a:pt x="81" y="862"/>
                      <a:pt x="41" y="900"/>
                      <a:pt x="0" y="900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1" name="Line 13"/>
              <p:cNvSpPr/>
              <p:nvPr/>
            </p:nvSpPr>
            <p:spPr>
              <a:xfrm>
                <a:off x="8042040" y="2366280"/>
                <a:ext cx="300600" cy="3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2" name="Line 14"/>
              <p:cNvSpPr/>
              <p:nvPr/>
            </p:nvSpPr>
            <p:spPr>
              <a:xfrm flipV="1">
                <a:off x="8192160" y="2206080"/>
                <a:ext cx="360" cy="32220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63" name="CustomShape 15"/>
            <p:cNvSpPr/>
            <p:nvPr/>
          </p:nvSpPr>
          <p:spPr>
            <a:xfrm>
              <a:off x="9165960" y="2205360"/>
              <a:ext cx="29880" cy="323280"/>
            </a:xfrm>
            <a:custGeom>
              <a:avLst/>
              <a:gdLst/>
              <a:ahLst/>
              <a:rect l="l" t="t" r="r" b="b"/>
              <a:pathLst>
                <a:path w="85" h="901">
                  <a:moveTo>
                    <a:pt x="84" y="0"/>
                  </a:moveTo>
                  <a:cubicBezTo>
                    <a:pt x="42" y="0"/>
                    <a:pt x="0" y="37"/>
                    <a:pt x="0" y="75"/>
                  </a:cubicBezTo>
                  <a:lnTo>
                    <a:pt x="0" y="825"/>
                  </a:lnTo>
                  <a:cubicBezTo>
                    <a:pt x="0" y="862"/>
                    <a:pt x="42" y="900"/>
                    <a:pt x="84" y="900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4" name="CustomShape 16"/>
            <p:cNvSpPr/>
            <p:nvPr/>
          </p:nvSpPr>
          <p:spPr>
            <a:xfrm>
              <a:off x="8848440" y="2205360"/>
              <a:ext cx="28440" cy="323280"/>
            </a:xfrm>
            <a:custGeom>
              <a:avLst/>
              <a:gdLst/>
              <a:ahLst/>
              <a:rect l="l" t="t" r="r" b="b"/>
              <a:pathLst>
                <a:path w="82" h="901">
                  <a:moveTo>
                    <a:pt x="0" y="0"/>
                  </a:moveTo>
                  <a:cubicBezTo>
                    <a:pt x="41" y="0"/>
                    <a:pt x="81" y="37"/>
                    <a:pt x="81" y="75"/>
                  </a:cubicBezTo>
                  <a:lnTo>
                    <a:pt x="81" y="825"/>
                  </a:lnTo>
                  <a:cubicBezTo>
                    <a:pt x="81" y="862"/>
                    <a:pt x="41" y="900"/>
                    <a:pt x="0" y="900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Line 17"/>
            <p:cNvSpPr/>
            <p:nvPr/>
          </p:nvSpPr>
          <p:spPr>
            <a:xfrm>
              <a:off x="8546760" y="2367000"/>
              <a:ext cx="301680" cy="360"/>
            </a:xfrm>
            <a:prstGeom prst="line">
              <a:avLst/>
            </a:prstGeom>
            <a:ln cap="rnd" w="22320">
              <a:solidFill>
                <a:srgbClr val="0000ff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Line 18"/>
            <p:cNvSpPr/>
            <p:nvPr/>
          </p:nvSpPr>
          <p:spPr>
            <a:xfrm flipV="1">
              <a:off x="8697600" y="2206440"/>
              <a:ext cx="360" cy="322200"/>
            </a:xfrm>
            <a:prstGeom prst="line">
              <a:avLst/>
            </a:prstGeom>
            <a:ln cap="rnd" w="22320">
              <a:solidFill>
                <a:srgbClr val="0000ff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67" name="Group 19"/>
            <p:cNvGrpSpPr/>
            <p:nvPr/>
          </p:nvGrpSpPr>
          <p:grpSpPr>
            <a:xfrm>
              <a:off x="8013600" y="2673360"/>
              <a:ext cx="359640" cy="323640"/>
              <a:chOff x="8013600" y="2673360"/>
              <a:chExt cx="359640" cy="323640"/>
            </a:xfrm>
          </p:grpSpPr>
          <p:sp>
            <p:nvSpPr>
              <p:cNvPr id="1168" name="CustomShape 20"/>
              <p:cNvSpPr/>
              <p:nvPr/>
            </p:nvSpPr>
            <p:spPr>
              <a:xfrm>
                <a:off x="8013600" y="2673360"/>
                <a:ext cx="29880" cy="323640"/>
              </a:xfrm>
              <a:custGeom>
                <a:avLst/>
                <a:gdLst/>
                <a:ahLst/>
                <a:rect l="l" t="t" r="r" b="b"/>
                <a:pathLst>
                  <a:path w="85" h="902">
                    <a:moveTo>
                      <a:pt x="84" y="0"/>
                    </a:moveTo>
                    <a:cubicBezTo>
                      <a:pt x="42" y="0"/>
                      <a:pt x="0" y="37"/>
                      <a:pt x="0" y="75"/>
                    </a:cubicBezTo>
                    <a:lnTo>
                      <a:pt x="0" y="825"/>
                    </a:lnTo>
                    <a:cubicBezTo>
                      <a:pt x="0" y="863"/>
                      <a:pt x="42" y="901"/>
                      <a:pt x="84" y="901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9" name="CustomShape 21"/>
              <p:cNvSpPr/>
              <p:nvPr/>
            </p:nvSpPr>
            <p:spPr>
              <a:xfrm>
                <a:off x="8344800" y="2673360"/>
                <a:ext cx="28440" cy="323640"/>
              </a:xfrm>
              <a:custGeom>
                <a:avLst/>
                <a:gdLst/>
                <a:ahLst/>
                <a:rect l="l" t="t" r="r" b="b"/>
                <a:pathLst>
                  <a:path w="82" h="902">
                    <a:moveTo>
                      <a:pt x="0" y="0"/>
                    </a:moveTo>
                    <a:cubicBezTo>
                      <a:pt x="41" y="0"/>
                      <a:pt x="81" y="37"/>
                      <a:pt x="81" y="75"/>
                    </a:cubicBezTo>
                    <a:lnTo>
                      <a:pt x="81" y="825"/>
                    </a:lnTo>
                    <a:cubicBezTo>
                      <a:pt x="81" y="863"/>
                      <a:pt x="41" y="901"/>
                      <a:pt x="0" y="901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0" name="Line 22"/>
              <p:cNvSpPr/>
              <p:nvPr/>
            </p:nvSpPr>
            <p:spPr>
              <a:xfrm>
                <a:off x="8043840" y="2833920"/>
                <a:ext cx="300600" cy="3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1" name="Line 23"/>
              <p:cNvSpPr/>
              <p:nvPr/>
            </p:nvSpPr>
            <p:spPr>
              <a:xfrm flipV="1">
                <a:off x="8193960" y="2674080"/>
                <a:ext cx="360" cy="3225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72" name="Group 24"/>
            <p:cNvGrpSpPr/>
            <p:nvPr/>
          </p:nvGrpSpPr>
          <p:grpSpPr>
            <a:xfrm>
              <a:off x="8516880" y="2673360"/>
              <a:ext cx="359640" cy="323640"/>
              <a:chOff x="8516880" y="2673360"/>
              <a:chExt cx="359640" cy="323640"/>
            </a:xfrm>
          </p:grpSpPr>
          <p:sp>
            <p:nvSpPr>
              <p:cNvPr id="1173" name="CustomShape 25"/>
              <p:cNvSpPr/>
              <p:nvPr/>
            </p:nvSpPr>
            <p:spPr>
              <a:xfrm>
                <a:off x="8516880" y="2673360"/>
                <a:ext cx="29880" cy="323640"/>
              </a:xfrm>
              <a:custGeom>
                <a:avLst/>
                <a:gdLst/>
                <a:ahLst/>
                <a:rect l="l" t="t" r="r" b="b"/>
                <a:pathLst>
                  <a:path w="85" h="902">
                    <a:moveTo>
                      <a:pt x="84" y="0"/>
                    </a:moveTo>
                    <a:cubicBezTo>
                      <a:pt x="42" y="0"/>
                      <a:pt x="0" y="37"/>
                      <a:pt x="0" y="75"/>
                    </a:cubicBezTo>
                    <a:lnTo>
                      <a:pt x="0" y="825"/>
                    </a:lnTo>
                    <a:cubicBezTo>
                      <a:pt x="0" y="863"/>
                      <a:pt x="42" y="901"/>
                      <a:pt x="84" y="901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4" name="CustomShape 26"/>
              <p:cNvSpPr/>
              <p:nvPr/>
            </p:nvSpPr>
            <p:spPr>
              <a:xfrm>
                <a:off x="8848080" y="2673360"/>
                <a:ext cx="28440" cy="323640"/>
              </a:xfrm>
              <a:custGeom>
                <a:avLst/>
                <a:gdLst/>
                <a:ahLst/>
                <a:rect l="l" t="t" r="r" b="b"/>
                <a:pathLst>
                  <a:path w="82" h="902">
                    <a:moveTo>
                      <a:pt x="0" y="0"/>
                    </a:moveTo>
                    <a:cubicBezTo>
                      <a:pt x="41" y="0"/>
                      <a:pt x="81" y="37"/>
                      <a:pt x="81" y="75"/>
                    </a:cubicBezTo>
                    <a:lnTo>
                      <a:pt x="81" y="825"/>
                    </a:lnTo>
                    <a:cubicBezTo>
                      <a:pt x="81" y="863"/>
                      <a:pt x="41" y="901"/>
                      <a:pt x="0" y="901"/>
                    </a:cubicBezTo>
                  </a:path>
                </a:pathLst>
              </a:custGeom>
              <a:noFill/>
              <a:ln w="22320">
                <a:solidFill>
                  <a:srgbClr val="0000ff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5" name="Line 27"/>
              <p:cNvSpPr/>
              <p:nvPr/>
            </p:nvSpPr>
            <p:spPr>
              <a:xfrm>
                <a:off x="8547120" y="2834280"/>
                <a:ext cx="300600" cy="3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6" name="Line 28"/>
              <p:cNvSpPr/>
              <p:nvPr/>
            </p:nvSpPr>
            <p:spPr>
              <a:xfrm flipV="1">
                <a:off x="8697240" y="2674440"/>
                <a:ext cx="360" cy="322560"/>
              </a:xfrm>
              <a:prstGeom prst="line">
                <a:avLst/>
              </a:prstGeom>
              <a:ln cap="rnd" w="22320">
                <a:solidFill>
                  <a:srgbClr val="0000ff"/>
                </a:solidFill>
                <a:custDash>
                  <a:ds d="100000" sp="100000"/>
                </a:custDash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77" name="CustomShape 29"/>
            <p:cNvSpPr/>
            <p:nvPr/>
          </p:nvSpPr>
          <p:spPr>
            <a:xfrm>
              <a:off x="9092880" y="2168640"/>
              <a:ext cx="36360" cy="899640"/>
            </a:xfrm>
            <a:custGeom>
              <a:avLst/>
              <a:gdLst/>
              <a:ahLst/>
              <a:rect l="l" t="t" r="r" b="b"/>
              <a:pathLst>
                <a:path w="104" h="2502">
                  <a:moveTo>
                    <a:pt x="103" y="0"/>
                  </a:moveTo>
                  <a:cubicBezTo>
                    <a:pt x="51" y="0"/>
                    <a:pt x="0" y="104"/>
                    <a:pt x="0" y="208"/>
                  </a:cubicBezTo>
                  <a:lnTo>
                    <a:pt x="0" y="2292"/>
                  </a:lnTo>
                  <a:cubicBezTo>
                    <a:pt x="0" y="2396"/>
                    <a:pt x="51" y="2501"/>
                    <a:pt x="103" y="2501"/>
                  </a:cubicBezTo>
                </a:path>
              </a:pathLst>
            </a:custGeom>
            <a:noFill/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CustomShape 30"/>
            <p:cNvSpPr/>
            <p:nvPr/>
          </p:nvSpPr>
          <p:spPr>
            <a:xfrm>
              <a:off x="9381240" y="2168640"/>
              <a:ext cx="34560" cy="899640"/>
            </a:xfrm>
            <a:custGeom>
              <a:avLst/>
              <a:gdLst/>
              <a:ahLst/>
              <a:rect l="l" t="t" r="r" b="b"/>
              <a:pathLst>
                <a:path w="99" h="2502">
                  <a:moveTo>
                    <a:pt x="0" y="0"/>
                  </a:moveTo>
                  <a:cubicBezTo>
                    <a:pt x="49" y="0"/>
                    <a:pt x="98" y="104"/>
                    <a:pt x="98" y="208"/>
                  </a:cubicBezTo>
                  <a:lnTo>
                    <a:pt x="98" y="2292"/>
                  </a:lnTo>
                  <a:cubicBezTo>
                    <a:pt x="98" y="2396"/>
                    <a:pt x="49" y="2501"/>
                    <a:pt x="0" y="2501"/>
                  </a:cubicBezTo>
                </a:path>
              </a:pathLst>
            </a:custGeom>
            <a:noFill/>
            <a:ln w="22320">
              <a:solidFill>
                <a:srgbClr val="cc00cc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CustomShape 31"/>
            <p:cNvSpPr/>
            <p:nvPr/>
          </p:nvSpPr>
          <p:spPr>
            <a:xfrm>
              <a:off x="8516880" y="2205360"/>
              <a:ext cx="29520" cy="323280"/>
            </a:xfrm>
            <a:custGeom>
              <a:avLst/>
              <a:gdLst/>
              <a:ahLst/>
              <a:rect l="l" t="t" r="r" b="b"/>
              <a:pathLst>
                <a:path w="85" h="901">
                  <a:moveTo>
                    <a:pt x="84" y="0"/>
                  </a:moveTo>
                  <a:cubicBezTo>
                    <a:pt x="42" y="0"/>
                    <a:pt x="0" y="37"/>
                    <a:pt x="0" y="75"/>
                  </a:cubicBezTo>
                  <a:lnTo>
                    <a:pt x="0" y="825"/>
                  </a:lnTo>
                  <a:cubicBezTo>
                    <a:pt x="0" y="862"/>
                    <a:pt x="42" y="900"/>
                    <a:pt x="84" y="900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0" name="CustomShape 32"/>
            <p:cNvSpPr/>
            <p:nvPr/>
          </p:nvSpPr>
          <p:spPr>
            <a:xfrm>
              <a:off x="9171000" y="2671920"/>
              <a:ext cx="29520" cy="323640"/>
            </a:xfrm>
            <a:custGeom>
              <a:avLst/>
              <a:gdLst/>
              <a:ahLst/>
              <a:rect l="l" t="t" r="r" b="b"/>
              <a:pathLst>
                <a:path w="85" h="902">
                  <a:moveTo>
                    <a:pt x="84" y="0"/>
                  </a:moveTo>
                  <a:cubicBezTo>
                    <a:pt x="42" y="0"/>
                    <a:pt x="0" y="37"/>
                    <a:pt x="0" y="75"/>
                  </a:cubicBezTo>
                  <a:lnTo>
                    <a:pt x="0" y="825"/>
                  </a:lnTo>
                  <a:cubicBezTo>
                    <a:pt x="0" y="863"/>
                    <a:pt x="42" y="901"/>
                    <a:pt x="84" y="901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33"/>
            <p:cNvSpPr/>
            <p:nvPr/>
          </p:nvSpPr>
          <p:spPr>
            <a:xfrm>
              <a:off x="9316800" y="2203560"/>
              <a:ext cx="28440" cy="323640"/>
            </a:xfrm>
            <a:custGeom>
              <a:avLst/>
              <a:gdLst/>
              <a:ahLst/>
              <a:rect l="l" t="t" r="r" b="b"/>
              <a:pathLst>
                <a:path w="82" h="902">
                  <a:moveTo>
                    <a:pt x="0" y="0"/>
                  </a:moveTo>
                  <a:cubicBezTo>
                    <a:pt x="41" y="0"/>
                    <a:pt x="81" y="37"/>
                    <a:pt x="81" y="75"/>
                  </a:cubicBezTo>
                  <a:lnTo>
                    <a:pt x="81" y="825"/>
                  </a:lnTo>
                  <a:cubicBezTo>
                    <a:pt x="81" y="863"/>
                    <a:pt x="41" y="901"/>
                    <a:pt x="0" y="901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2" name="CustomShape 34"/>
            <p:cNvSpPr/>
            <p:nvPr/>
          </p:nvSpPr>
          <p:spPr>
            <a:xfrm>
              <a:off x="9308880" y="2671920"/>
              <a:ext cx="28440" cy="323640"/>
            </a:xfrm>
            <a:custGeom>
              <a:avLst/>
              <a:gdLst/>
              <a:ahLst/>
              <a:rect l="l" t="t" r="r" b="b"/>
              <a:pathLst>
                <a:path w="82" h="902">
                  <a:moveTo>
                    <a:pt x="0" y="0"/>
                  </a:moveTo>
                  <a:cubicBezTo>
                    <a:pt x="41" y="0"/>
                    <a:pt x="81" y="37"/>
                    <a:pt x="81" y="75"/>
                  </a:cubicBezTo>
                  <a:lnTo>
                    <a:pt x="81" y="825"/>
                  </a:lnTo>
                  <a:cubicBezTo>
                    <a:pt x="81" y="863"/>
                    <a:pt x="41" y="901"/>
                    <a:pt x="0" y="901"/>
                  </a:cubicBezTo>
                </a:path>
              </a:pathLst>
            </a:cu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3" name="Line 35"/>
            <p:cNvSpPr/>
            <p:nvPr/>
          </p:nvSpPr>
          <p:spPr>
            <a:xfrm>
              <a:off x="9200880" y="2384640"/>
              <a:ext cx="122400" cy="360"/>
            </a:xfrm>
            <a:prstGeom prst="line">
              <a:avLst/>
            </a:prstGeom>
            <a:ln cap="rnd" w="22320">
              <a:solidFill>
                <a:srgbClr val="0000ff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Line 36"/>
            <p:cNvSpPr/>
            <p:nvPr/>
          </p:nvSpPr>
          <p:spPr>
            <a:xfrm>
              <a:off x="9200880" y="2853000"/>
              <a:ext cx="122400" cy="360"/>
            </a:xfrm>
            <a:prstGeom prst="line">
              <a:avLst/>
            </a:prstGeom>
            <a:ln cap="rnd" w="22320">
              <a:solidFill>
                <a:srgbClr val="0000ff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85" name="CustomShape 37"/>
          <p:cNvSpPr/>
          <p:nvPr/>
        </p:nvSpPr>
        <p:spPr>
          <a:xfrm>
            <a:off x="419040" y="2120760"/>
            <a:ext cx="31417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eigenvalue equation: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86" name="CustomShape 38"/>
          <p:cNvSpPr/>
          <p:nvPr/>
        </p:nvSpPr>
        <p:spPr>
          <a:xfrm>
            <a:off x="684360" y="3278160"/>
            <a:ext cx="3333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gives the coupled equations: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87" name="Picture 67" descr=""/>
          <p:cNvPicPr/>
          <p:nvPr/>
        </p:nvPicPr>
        <p:blipFill>
          <a:blip r:embed="rId6"/>
          <a:stretch/>
        </p:blipFill>
        <p:spPr>
          <a:xfrm>
            <a:off x="4448160" y="3354480"/>
            <a:ext cx="2277720" cy="758520"/>
          </a:xfrm>
          <a:prstGeom prst="rect">
            <a:avLst/>
          </a:prstGeom>
          <a:ln>
            <a:noFill/>
          </a:ln>
        </p:spPr>
      </p:pic>
      <p:sp>
        <p:nvSpPr>
          <p:cNvPr id="1188" name="CustomShape 39"/>
          <p:cNvSpPr/>
          <p:nvPr/>
        </p:nvSpPr>
        <p:spPr>
          <a:xfrm>
            <a:off x="8029440" y="3463920"/>
            <a:ext cx="819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(D15)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189" name="Picture 79" descr=""/>
          <p:cNvPicPr/>
          <p:nvPr/>
        </p:nvPicPr>
        <p:blipFill>
          <a:blip r:embed="rId7"/>
          <a:stretch/>
        </p:blipFill>
        <p:spPr>
          <a:xfrm>
            <a:off x="2720880" y="2492280"/>
            <a:ext cx="3592080" cy="730080"/>
          </a:xfrm>
          <a:prstGeom prst="rect">
            <a:avLst/>
          </a:prstGeom>
          <a:ln>
            <a:noFill/>
          </a:ln>
        </p:spPr>
      </p:pic>
      <p:grpSp>
        <p:nvGrpSpPr>
          <p:cNvPr id="1190" name="Group 40"/>
          <p:cNvGrpSpPr/>
          <p:nvPr/>
        </p:nvGrpSpPr>
        <p:grpSpPr>
          <a:xfrm>
            <a:off x="410040" y="4100400"/>
            <a:ext cx="9189360" cy="875880"/>
            <a:chOff x="410040" y="4100400"/>
            <a:chExt cx="9189360" cy="875880"/>
          </a:xfrm>
        </p:grpSpPr>
        <p:sp>
          <p:nvSpPr>
            <p:cNvPr id="1191" name="CustomShape 41"/>
            <p:cNvSpPr/>
            <p:nvPr/>
          </p:nvSpPr>
          <p:spPr>
            <a:xfrm>
              <a:off x="410040" y="4208400"/>
              <a:ext cx="712260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Consider a particle propagating in              direction                  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192" name="Picture 70" descr=""/>
            <p:cNvPicPr/>
            <p:nvPr/>
          </p:nvPicPr>
          <p:blipFill>
            <a:blip r:embed="rId8"/>
            <a:stretch/>
          </p:blipFill>
          <p:spPr>
            <a:xfrm>
              <a:off x="4557600" y="4262400"/>
              <a:ext cx="647280" cy="296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3" name="Picture 72" descr=""/>
            <p:cNvPicPr/>
            <p:nvPr/>
          </p:nvPicPr>
          <p:blipFill>
            <a:blip r:embed="rId9"/>
            <a:stretch/>
          </p:blipFill>
          <p:spPr>
            <a:xfrm>
              <a:off x="2478240" y="4656240"/>
              <a:ext cx="3914280" cy="32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4" name="Line 42"/>
            <p:cNvSpPr/>
            <p:nvPr/>
          </p:nvSpPr>
          <p:spPr>
            <a:xfrm>
              <a:off x="7292880" y="4821120"/>
              <a:ext cx="2089080" cy="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95" name="Picture 82" descr=""/>
            <p:cNvPicPr/>
            <p:nvPr/>
          </p:nvPicPr>
          <p:blipFill>
            <a:blip r:embed="rId10"/>
            <a:stretch/>
          </p:blipFill>
          <p:spPr>
            <a:xfrm>
              <a:off x="9453600" y="4713120"/>
              <a:ext cx="145800" cy="174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6" name="Line 43"/>
            <p:cNvSpPr/>
            <p:nvPr/>
          </p:nvSpPr>
          <p:spPr>
            <a:xfrm flipV="1">
              <a:off x="7905600" y="4100400"/>
              <a:ext cx="935280" cy="72072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97" name="Picture 84" descr=""/>
            <p:cNvPicPr/>
            <p:nvPr/>
          </p:nvPicPr>
          <p:blipFill>
            <a:blip r:embed="rId11"/>
            <a:stretch/>
          </p:blipFill>
          <p:spPr>
            <a:xfrm>
              <a:off x="8300880" y="4532400"/>
              <a:ext cx="174600" cy="232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98" name="CustomShape 44"/>
            <p:cNvSpPr/>
            <p:nvPr/>
          </p:nvSpPr>
          <p:spPr>
            <a:xfrm rot="2124000">
              <a:off x="8332560" y="4424040"/>
              <a:ext cx="364680" cy="468000"/>
            </a:xfrm>
            <a:custGeom>
              <a:avLst/>
              <a:gdLst/>
              <a:ahLst/>
              <a:rect l="l" t="t" r="r" b="b"/>
              <a:pathLst>
                <a:path w="19850" h="21601">
                  <a:moveTo>
                    <a:pt x="0" y="-1"/>
                  </a:moveTo>
                  <a:cubicBezTo>
                    <a:pt x="8638" y="-1"/>
                    <a:pt x="16445" y="5146"/>
                    <a:pt x="19850" y="13085"/>
                  </a:cubicBezTo>
                  <a:moveTo>
                    <a:pt x="0" y="-1"/>
                  </a:moveTo>
                  <a:cubicBezTo>
                    <a:pt x="8638" y="-1"/>
                    <a:pt x="16445" y="5146"/>
                    <a:pt x="19850" y="13085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noFill/>
            <a:ln w="1908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99" name="CustomShape 45"/>
          <p:cNvSpPr/>
          <p:nvPr/>
        </p:nvSpPr>
        <p:spPr>
          <a:xfrm>
            <a:off x="6932520" y="3392640"/>
            <a:ext cx="107640" cy="756720"/>
          </a:xfrm>
          <a:custGeom>
            <a:avLst/>
            <a:gdLst/>
            <a:ahLst/>
            <a:rect l="l" t="t" r="r" b="b"/>
            <a:pathLst>
              <a:path w="302" h="2105">
                <a:moveTo>
                  <a:pt x="0" y="0"/>
                </a:moveTo>
                <a:cubicBezTo>
                  <a:pt x="75" y="0"/>
                  <a:pt x="150" y="87"/>
                  <a:pt x="150" y="175"/>
                </a:cubicBezTo>
                <a:lnTo>
                  <a:pt x="150" y="852"/>
                </a:lnTo>
                <a:cubicBezTo>
                  <a:pt x="150" y="940"/>
                  <a:pt x="225" y="1027"/>
                  <a:pt x="301" y="1027"/>
                </a:cubicBezTo>
                <a:cubicBezTo>
                  <a:pt x="225" y="1027"/>
                  <a:pt x="150" y="1115"/>
                  <a:pt x="150" y="1203"/>
                </a:cubicBezTo>
                <a:lnTo>
                  <a:pt x="150" y="1928"/>
                </a:lnTo>
                <a:cubicBezTo>
                  <a:pt x="150" y="2016"/>
                  <a:pt x="75" y="2104"/>
                  <a:pt x="0" y="2104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00" name="Picture 89" descr=""/>
          <p:cNvPicPr/>
          <p:nvPr/>
        </p:nvPicPr>
        <p:blipFill>
          <a:blip r:embed="rId12"/>
          <a:stretch/>
        </p:blipFill>
        <p:spPr>
          <a:xfrm>
            <a:off x="765000" y="5154480"/>
            <a:ext cx="8364240" cy="507600"/>
          </a:xfrm>
          <a:prstGeom prst="rect">
            <a:avLst/>
          </a:prstGeom>
          <a:ln>
            <a:noFill/>
          </a:ln>
        </p:spPr>
      </p:pic>
      <p:pic>
        <p:nvPicPr>
          <p:cNvPr id="1201" name="Picture 90" descr=""/>
          <p:cNvPicPr/>
          <p:nvPr/>
        </p:nvPicPr>
        <p:blipFill>
          <a:blip r:embed="rId13"/>
          <a:stretch/>
        </p:blipFill>
        <p:spPr>
          <a:xfrm>
            <a:off x="3154320" y="5699160"/>
            <a:ext cx="3165120" cy="682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4E5F1F04-8878-4D6B-A315-B99295A57ABC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285560" y="4716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The Klein-Gordon Equation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405360" y="696960"/>
            <a:ext cx="13755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Applying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2" name="Picture 6" descr=""/>
          <p:cNvPicPr/>
          <p:nvPr/>
        </p:nvPicPr>
        <p:blipFill>
          <a:blip r:embed="rId1"/>
          <a:stretch/>
        </p:blipFill>
        <p:spPr>
          <a:xfrm>
            <a:off x="1771560" y="676440"/>
            <a:ext cx="2746080" cy="408960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4613760" y="743040"/>
            <a:ext cx="43362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to the relativistic equation for energy: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Picture 8" descr=""/>
          <p:cNvPicPr/>
          <p:nvPr/>
        </p:nvPicPr>
        <p:blipFill>
          <a:blip r:embed="rId2"/>
          <a:stretch/>
        </p:blipFill>
        <p:spPr>
          <a:xfrm>
            <a:off x="3537000" y="1181160"/>
            <a:ext cx="1779120" cy="350280"/>
          </a:xfrm>
          <a:prstGeom prst="rect">
            <a:avLst/>
          </a:prstGeom>
          <a:ln>
            <a:noFill/>
          </a:ln>
        </p:spPr>
      </p:pic>
      <p:sp>
        <p:nvSpPr>
          <p:cNvPr id="135" name="CustomShape 5"/>
          <p:cNvSpPr/>
          <p:nvPr/>
        </p:nvSpPr>
        <p:spPr>
          <a:xfrm>
            <a:off x="645480" y="1504800"/>
            <a:ext cx="3792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gives the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Klein-Gordon equation: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6" name="Picture 12" descr=""/>
          <p:cNvPicPr/>
          <p:nvPr/>
        </p:nvPicPr>
        <p:blipFill>
          <a:blip r:embed="rId3"/>
          <a:stretch/>
        </p:blipFill>
        <p:spPr>
          <a:xfrm>
            <a:off x="3222720" y="1828800"/>
            <a:ext cx="2364840" cy="67104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809280" y="3311640"/>
            <a:ext cx="40132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KG can be expressed compactly as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8" name="CustomShape 7"/>
          <p:cNvSpPr/>
          <p:nvPr/>
        </p:nvSpPr>
        <p:spPr>
          <a:xfrm>
            <a:off x="397440" y="3828960"/>
            <a:ext cx="7861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plane wave solutions,                                , the KG equation gives: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9" name="Picture 23" descr=""/>
          <p:cNvPicPr/>
          <p:nvPr/>
        </p:nvPicPr>
        <p:blipFill>
          <a:blip r:embed="rId4"/>
          <a:stretch/>
        </p:blipFill>
        <p:spPr>
          <a:xfrm>
            <a:off x="3568680" y="4762440"/>
            <a:ext cx="2188800" cy="379080"/>
          </a:xfrm>
          <a:prstGeom prst="rect">
            <a:avLst/>
          </a:prstGeom>
          <a:ln>
            <a:noFill/>
          </a:ln>
        </p:spPr>
      </p:pic>
      <p:sp>
        <p:nvSpPr>
          <p:cNvPr id="140" name="CustomShape 8"/>
          <p:cNvSpPr/>
          <p:nvPr/>
        </p:nvSpPr>
        <p:spPr>
          <a:xfrm>
            <a:off x="8753400" y="1144440"/>
            <a:ext cx="875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(KG1)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1" name="CustomShape 9"/>
          <p:cNvSpPr/>
          <p:nvPr/>
        </p:nvSpPr>
        <p:spPr>
          <a:xfrm>
            <a:off x="8789760" y="3317760"/>
            <a:ext cx="875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(KG3)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2" name="CustomShape 10"/>
          <p:cNvSpPr/>
          <p:nvPr/>
        </p:nvSpPr>
        <p:spPr>
          <a:xfrm>
            <a:off x="8753400" y="2079720"/>
            <a:ext cx="875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(KG2)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3" name="CustomShape 11"/>
          <p:cNvSpPr/>
          <p:nvPr/>
        </p:nvSpPr>
        <p:spPr>
          <a:xfrm>
            <a:off x="402120" y="5184720"/>
            <a:ext cx="835236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Not surprisingly, the KG equation has negative energy solutions – this is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just what we started with in eq.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KG1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4" name="CustomShape 12"/>
          <p:cNvSpPr/>
          <p:nvPr/>
        </p:nvSpPr>
        <p:spPr>
          <a:xfrm>
            <a:off x="397800" y="5881680"/>
            <a:ext cx="934164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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Historically the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–ve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energy solutions were viewed as problematic.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for the KG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there is also a problem with the 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probability density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…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5" name="Picture 29" descr=""/>
          <p:cNvPicPr/>
          <p:nvPr/>
        </p:nvPicPr>
        <p:blipFill>
          <a:blip r:embed="rId5"/>
          <a:stretch/>
        </p:blipFill>
        <p:spPr>
          <a:xfrm>
            <a:off x="3778200" y="3841920"/>
            <a:ext cx="1779120" cy="350280"/>
          </a:xfrm>
          <a:prstGeom prst="rect">
            <a:avLst/>
          </a:prstGeom>
          <a:ln>
            <a:noFill/>
          </a:ln>
        </p:spPr>
      </p:pic>
      <p:pic>
        <p:nvPicPr>
          <p:cNvPr id="146" name="Picture 37" descr=""/>
          <p:cNvPicPr/>
          <p:nvPr/>
        </p:nvPicPr>
        <p:blipFill>
          <a:blip r:embed="rId6"/>
          <a:stretch/>
        </p:blipFill>
        <p:spPr>
          <a:xfrm>
            <a:off x="3344760" y="4286160"/>
            <a:ext cx="2892240" cy="350640"/>
          </a:xfrm>
          <a:prstGeom prst="rect">
            <a:avLst/>
          </a:prstGeom>
          <a:ln>
            <a:noFill/>
          </a:ln>
        </p:spPr>
      </p:pic>
      <p:sp>
        <p:nvSpPr>
          <p:cNvPr id="147" name="CustomShape 13"/>
          <p:cNvSpPr/>
          <p:nvPr/>
        </p:nvSpPr>
        <p:spPr>
          <a:xfrm>
            <a:off x="2913120" y="4853160"/>
            <a:ext cx="396360" cy="178920"/>
          </a:xfrm>
          <a:custGeom>
            <a:avLst/>
            <a:gdLst/>
            <a:ahLst/>
            <a:rect l="l" t="t" r="r" b="b"/>
            <a:pathLst>
              <a:path w="1104" h="500">
                <a:moveTo>
                  <a:pt x="0" y="124"/>
                </a:moveTo>
                <a:lnTo>
                  <a:pt x="827" y="124"/>
                </a:lnTo>
                <a:lnTo>
                  <a:pt x="827" y="0"/>
                </a:lnTo>
                <a:lnTo>
                  <a:pt x="1103" y="249"/>
                </a:lnTo>
                <a:lnTo>
                  <a:pt x="827" y="499"/>
                </a:lnTo>
                <a:lnTo>
                  <a:pt x="827" y="374"/>
                </a:lnTo>
                <a:lnTo>
                  <a:pt x="0" y="374"/>
                </a:lnTo>
                <a:lnTo>
                  <a:pt x="0" y="124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4"/>
          <p:cNvSpPr/>
          <p:nvPr/>
        </p:nvSpPr>
        <p:spPr>
          <a:xfrm>
            <a:off x="412560" y="2733840"/>
            <a:ext cx="10310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Using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49" name="CustomShape 15"/>
          <p:cNvSpPr/>
          <p:nvPr/>
        </p:nvSpPr>
        <p:spPr>
          <a:xfrm>
            <a:off x="5005440" y="2873520"/>
            <a:ext cx="253440" cy="144000"/>
          </a:xfrm>
          <a:custGeom>
            <a:avLst/>
            <a:gdLst/>
            <a:ahLst/>
            <a:rect l="l" t="t" r="r" b="b"/>
            <a:pathLst>
              <a:path w="707" h="402">
                <a:moveTo>
                  <a:pt x="0" y="100"/>
                </a:moveTo>
                <a:lnTo>
                  <a:pt x="529" y="100"/>
                </a:lnTo>
                <a:lnTo>
                  <a:pt x="529" y="0"/>
                </a:lnTo>
                <a:lnTo>
                  <a:pt x="706" y="200"/>
                </a:lnTo>
                <a:lnTo>
                  <a:pt x="529" y="401"/>
                </a:lnTo>
                <a:lnTo>
                  <a:pt x="529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Picture 35" descr=""/>
          <p:cNvPicPr/>
          <p:nvPr/>
        </p:nvPicPr>
        <p:blipFill>
          <a:blip r:embed="rId7"/>
          <a:stretch/>
        </p:blipFill>
        <p:spPr>
          <a:xfrm>
            <a:off x="1549440" y="2657520"/>
            <a:ext cx="3241440" cy="555120"/>
          </a:xfrm>
          <a:prstGeom prst="rect">
            <a:avLst/>
          </a:prstGeom>
          <a:ln>
            <a:noFill/>
          </a:ln>
        </p:spPr>
      </p:pic>
      <p:sp>
        <p:nvSpPr>
          <p:cNvPr id="151" name="CustomShape 16"/>
          <p:cNvSpPr/>
          <p:nvPr/>
        </p:nvSpPr>
        <p:spPr>
          <a:xfrm>
            <a:off x="5299200" y="3281400"/>
            <a:ext cx="2268000" cy="43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7"/>
          <p:cNvSpPr/>
          <p:nvPr/>
        </p:nvSpPr>
        <p:spPr>
          <a:xfrm>
            <a:off x="5407200" y="3281400"/>
            <a:ext cx="2484000" cy="46800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Picture 44" descr=""/>
          <p:cNvPicPr/>
          <p:nvPr/>
        </p:nvPicPr>
        <p:blipFill>
          <a:blip r:embed="rId8"/>
          <a:stretch/>
        </p:blipFill>
        <p:spPr>
          <a:xfrm>
            <a:off x="5526000" y="3357720"/>
            <a:ext cx="2249280" cy="350280"/>
          </a:xfrm>
          <a:prstGeom prst="rect">
            <a:avLst/>
          </a:prstGeom>
          <a:ln>
            <a:noFill/>
          </a:ln>
        </p:spPr>
      </p:pic>
      <p:pic>
        <p:nvPicPr>
          <p:cNvPr id="154" name="Picture 46" descr=""/>
          <p:cNvPicPr/>
          <p:nvPr/>
        </p:nvPicPr>
        <p:blipFill>
          <a:blip r:embed="rId9"/>
          <a:stretch/>
        </p:blipFill>
        <p:spPr>
          <a:xfrm>
            <a:off x="5473800" y="2657520"/>
            <a:ext cx="3445920" cy="52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E78DEDCB-072F-45BE-9048-9AE73C0072FB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203" name="CustomShape 2"/>
          <p:cNvSpPr/>
          <p:nvPr/>
        </p:nvSpPr>
        <p:spPr>
          <a:xfrm>
            <a:off x="0" y="496800"/>
            <a:ext cx="99057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4" name="Picture 10" descr=""/>
          <p:cNvPicPr/>
          <p:nvPr/>
        </p:nvPicPr>
        <p:blipFill>
          <a:blip r:embed="rId1"/>
          <a:stretch/>
        </p:blipFill>
        <p:spPr>
          <a:xfrm>
            <a:off x="2360520" y="297000"/>
            <a:ext cx="1080720" cy="555120"/>
          </a:xfrm>
          <a:prstGeom prst="rect">
            <a:avLst/>
          </a:prstGeom>
          <a:ln>
            <a:noFill/>
          </a:ln>
        </p:spPr>
      </p:pic>
      <p:sp>
        <p:nvSpPr>
          <p:cNvPr id="1205" name="CustomShape 3"/>
          <p:cNvSpPr/>
          <p:nvPr/>
        </p:nvSpPr>
        <p:spPr>
          <a:xfrm>
            <a:off x="429480" y="388800"/>
            <a:ext cx="1866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Writing </a:t>
            </a:r>
            <a:r>
              <a:rPr b="1" lang="es-ES" sz="1800" spc="-1" strike="noStrike" u="sng">
                <a:solidFill>
                  <a:srgbClr val="ff0000"/>
                </a:solidFill>
                <a:uFillTx/>
                <a:latin typeface="Arial"/>
                <a:ea typeface="DejaVu Sans"/>
              </a:rPr>
              <a:t>either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06" name="CustomShape 4"/>
          <p:cNvSpPr/>
          <p:nvPr/>
        </p:nvSpPr>
        <p:spPr>
          <a:xfrm>
            <a:off x="3621960" y="393840"/>
            <a:ext cx="408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or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07" name="Picture 14" descr=""/>
          <p:cNvPicPr/>
          <p:nvPr/>
        </p:nvPicPr>
        <p:blipFill>
          <a:blip r:embed="rId2"/>
          <a:stretch/>
        </p:blipFill>
        <p:spPr>
          <a:xfrm>
            <a:off x="4087800" y="297000"/>
            <a:ext cx="1082160" cy="555120"/>
          </a:xfrm>
          <a:prstGeom prst="rect">
            <a:avLst/>
          </a:prstGeom>
          <a:ln>
            <a:noFill/>
          </a:ln>
        </p:spPr>
      </p:pic>
      <p:sp>
        <p:nvSpPr>
          <p:cNvPr id="1208" name="CustomShape 5"/>
          <p:cNvSpPr/>
          <p:nvPr/>
        </p:nvSpPr>
        <p:spPr>
          <a:xfrm>
            <a:off x="5314680" y="393840"/>
            <a:ext cx="3242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then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(D15)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gives the relation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09" name="Picture 24" descr=""/>
          <p:cNvPicPr/>
          <p:nvPr/>
        </p:nvPicPr>
        <p:blipFill>
          <a:blip r:embed="rId3"/>
          <a:stretch/>
        </p:blipFill>
        <p:spPr>
          <a:xfrm>
            <a:off x="2544840" y="844560"/>
            <a:ext cx="4028760" cy="676080"/>
          </a:xfrm>
          <a:prstGeom prst="rect">
            <a:avLst/>
          </a:prstGeom>
          <a:ln>
            <a:noFill/>
          </a:ln>
        </p:spPr>
      </p:pic>
      <p:sp>
        <p:nvSpPr>
          <p:cNvPr id="1210" name="CustomShape 6"/>
          <p:cNvSpPr/>
          <p:nvPr/>
        </p:nvSpPr>
        <p:spPr>
          <a:xfrm>
            <a:off x="558360" y="1654200"/>
            <a:ext cx="48391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So for the components of </a:t>
            </a:r>
            <a:r>
              <a:rPr b="1" lang="es-ES" sz="1800" spc="-1" strike="noStrike" u="sng">
                <a:solidFill>
                  <a:srgbClr val="ff0000"/>
                </a:solidFill>
                <a:uFillTx/>
                <a:latin typeface="Arial"/>
                <a:ea typeface="DejaVu Sans"/>
              </a:rPr>
              <a:t>BOTH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   and    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11" name="CustomShape 7"/>
          <p:cNvSpPr/>
          <p:nvPr/>
        </p:nvSpPr>
        <p:spPr>
          <a:xfrm>
            <a:off x="380520" y="2801880"/>
            <a:ext cx="5781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right-handed helicity state, i.e.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helicity +1: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12" name="CustomShape 8"/>
          <p:cNvSpPr/>
          <p:nvPr/>
        </p:nvSpPr>
        <p:spPr>
          <a:xfrm>
            <a:off x="1208160" y="4307040"/>
            <a:ext cx="360000" cy="144000"/>
          </a:xfrm>
          <a:custGeom>
            <a:avLst/>
            <a:gdLst/>
            <a:ahLst/>
            <a:rect l="l" t="t" r="r" b="b"/>
            <a:pathLst>
              <a:path w="1003" h="402">
                <a:moveTo>
                  <a:pt x="0" y="100"/>
                </a:moveTo>
                <a:lnTo>
                  <a:pt x="751" y="100"/>
                </a:lnTo>
                <a:lnTo>
                  <a:pt x="751" y="0"/>
                </a:lnTo>
                <a:lnTo>
                  <a:pt x="1002" y="200"/>
                </a:lnTo>
                <a:lnTo>
                  <a:pt x="751" y="401"/>
                </a:lnTo>
                <a:lnTo>
                  <a:pt x="751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13" name="Group 9"/>
          <p:cNvGrpSpPr/>
          <p:nvPr/>
        </p:nvGrpSpPr>
        <p:grpSpPr>
          <a:xfrm>
            <a:off x="7174440" y="944640"/>
            <a:ext cx="2065680" cy="367920"/>
            <a:chOff x="7174440" y="944640"/>
            <a:chExt cx="2065680" cy="367920"/>
          </a:xfrm>
        </p:grpSpPr>
        <p:pic>
          <p:nvPicPr>
            <p:cNvPr id="1214" name="Picture 47" descr=""/>
            <p:cNvPicPr/>
            <p:nvPr/>
          </p:nvPicPr>
          <p:blipFill>
            <a:blip r:embed="rId4"/>
            <a:stretch/>
          </p:blipFill>
          <p:spPr>
            <a:xfrm>
              <a:off x="8624880" y="1052280"/>
              <a:ext cx="323640" cy="188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15" name="CustomShape 10"/>
            <p:cNvSpPr/>
            <p:nvPr/>
          </p:nvSpPr>
          <p:spPr>
            <a:xfrm>
              <a:off x="7174440" y="944640"/>
              <a:ext cx="20656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(For helicity       ) 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1216" name="Picture 51" descr=""/>
          <p:cNvPicPr/>
          <p:nvPr/>
        </p:nvPicPr>
        <p:blipFill>
          <a:blip r:embed="rId5"/>
          <a:stretch/>
        </p:blipFill>
        <p:spPr>
          <a:xfrm>
            <a:off x="4232160" y="1736640"/>
            <a:ext cx="263160" cy="204480"/>
          </a:xfrm>
          <a:prstGeom prst="rect">
            <a:avLst/>
          </a:prstGeom>
          <a:ln>
            <a:noFill/>
          </a:ln>
        </p:spPr>
      </p:pic>
      <p:pic>
        <p:nvPicPr>
          <p:cNvPr id="1217" name="Picture 53" descr=""/>
          <p:cNvPicPr/>
          <p:nvPr/>
        </p:nvPicPr>
        <p:blipFill>
          <a:blip r:embed="rId6"/>
          <a:stretch/>
        </p:blipFill>
        <p:spPr>
          <a:xfrm>
            <a:off x="5056200" y="1747800"/>
            <a:ext cx="291600" cy="204480"/>
          </a:xfrm>
          <a:prstGeom prst="rect">
            <a:avLst/>
          </a:prstGeom>
          <a:ln>
            <a:noFill/>
          </a:ln>
        </p:spPr>
      </p:pic>
      <p:grpSp>
        <p:nvGrpSpPr>
          <p:cNvPr id="1218" name="Group 11"/>
          <p:cNvGrpSpPr/>
          <p:nvPr/>
        </p:nvGrpSpPr>
        <p:grpSpPr>
          <a:xfrm>
            <a:off x="3562200" y="2044800"/>
            <a:ext cx="2145960" cy="662760"/>
            <a:chOff x="3562200" y="2044800"/>
            <a:chExt cx="2145960" cy="662760"/>
          </a:xfrm>
        </p:grpSpPr>
        <p:pic>
          <p:nvPicPr>
            <p:cNvPr id="1219" name="Picture 27" descr=""/>
            <p:cNvPicPr/>
            <p:nvPr/>
          </p:nvPicPr>
          <p:blipFill>
            <a:blip r:embed="rId7"/>
            <a:stretch/>
          </p:blipFill>
          <p:spPr>
            <a:xfrm>
              <a:off x="3562200" y="2085840"/>
              <a:ext cx="2145960" cy="621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20" name="CustomShape 12"/>
            <p:cNvSpPr/>
            <p:nvPr/>
          </p:nvSpPr>
          <p:spPr>
            <a:xfrm>
              <a:off x="4052520" y="2044800"/>
              <a:ext cx="468000" cy="323280"/>
            </a:xfrm>
            <a:prstGeom prst="rect">
              <a:avLst/>
            </a:prstGeom>
            <a:noFill/>
            <a:ln cap="rnd" w="22320">
              <a:solidFill>
                <a:srgbClr val="ff6600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21" name="CustomShape 13"/>
          <p:cNvSpPr/>
          <p:nvPr/>
        </p:nvSpPr>
        <p:spPr>
          <a:xfrm>
            <a:off x="408600" y="4802040"/>
            <a:ext cx="56869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Putting in the constants of proportionality gives: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22" name="Picture 67" descr=""/>
          <p:cNvPicPr/>
          <p:nvPr/>
        </p:nvPicPr>
        <p:blipFill>
          <a:blip r:embed="rId8"/>
          <a:stretch/>
        </p:blipFill>
        <p:spPr>
          <a:xfrm>
            <a:off x="1600200" y="3198960"/>
            <a:ext cx="6071760" cy="807480"/>
          </a:xfrm>
          <a:prstGeom prst="rect">
            <a:avLst/>
          </a:prstGeom>
          <a:ln>
            <a:noFill/>
          </a:ln>
        </p:spPr>
      </p:pic>
      <p:pic>
        <p:nvPicPr>
          <p:cNvPr id="1223" name="Picture 68" descr=""/>
          <p:cNvPicPr/>
          <p:nvPr/>
        </p:nvPicPr>
        <p:blipFill>
          <a:blip r:embed="rId9"/>
          <a:stretch/>
        </p:blipFill>
        <p:spPr>
          <a:xfrm>
            <a:off x="2216160" y="4010040"/>
            <a:ext cx="2334960" cy="758520"/>
          </a:xfrm>
          <a:prstGeom prst="rect">
            <a:avLst/>
          </a:prstGeom>
          <a:ln>
            <a:noFill/>
          </a:ln>
        </p:spPr>
      </p:pic>
      <p:pic>
        <p:nvPicPr>
          <p:cNvPr id="1224" name="Picture 69" descr=""/>
          <p:cNvPicPr/>
          <p:nvPr/>
        </p:nvPicPr>
        <p:blipFill>
          <a:blip r:embed="rId10"/>
          <a:stretch/>
        </p:blipFill>
        <p:spPr>
          <a:xfrm>
            <a:off x="5637240" y="4030560"/>
            <a:ext cx="2334960" cy="758520"/>
          </a:xfrm>
          <a:prstGeom prst="rect">
            <a:avLst/>
          </a:prstGeom>
          <a:ln>
            <a:noFill/>
          </a:ln>
        </p:spPr>
      </p:pic>
      <p:pic>
        <p:nvPicPr>
          <p:cNvPr id="1225" name="Picture 70" descr=""/>
          <p:cNvPicPr/>
          <p:nvPr/>
        </p:nvPicPr>
        <p:blipFill>
          <a:blip r:embed="rId11"/>
          <a:stretch/>
        </p:blipFill>
        <p:spPr>
          <a:xfrm>
            <a:off x="2496960" y="5176800"/>
            <a:ext cx="3416040" cy="140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2A53304E-BA47-4F9A-A405-0631701E3C08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grpSp>
        <p:nvGrpSpPr>
          <p:cNvPr id="1227" name="Group 2"/>
          <p:cNvGrpSpPr/>
          <p:nvPr/>
        </p:nvGrpSpPr>
        <p:grpSpPr>
          <a:xfrm>
            <a:off x="446040" y="2403360"/>
            <a:ext cx="7756920" cy="1033200"/>
            <a:chOff x="446040" y="2403360"/>
            <a:chExt cx="7756920" cy="1033200"/>
          </a:xfrm>
        </p:grpSpPr>
        <p:sp>
          <p:nvSpPr>
            <p:cNvPr id="1228" name="CustomShape 3"/>
            <p:cNvSpPr/>
            <p:nvPr/>
          </p:nvSpPr>
          <p:spPr>
            <a:xfrm>
              <a:off x="446040" y="2403360"/>
              <a:ext cx="7756920" cy="440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1800" spc="-1" strike="noStrike">
                  <a:solidFill>
                    <a:srgbClr val="cc00cc"/>
                  </a:solidFill>
                  <a:latin typeface="Arial"/>
                  <a:ea typeface="DejaVu Sans"/>
                </a:rPr>
                <a:t>(D15)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determines the relative normalisation of   </a:t>
              </a:r>
              <a:r>
                <a:rPr b="1" lang="es-ES" sz="1800" spc="-1" strike="noStrike">
                  <a:solidFill>
                    <a:srgbClr val="cc00cc"/>
                  </a:solidFill>
                  <a:latin typeface="Arial"/>
                  <a:ea typeface="DejaVu Sans"/>
                </a:rPr>
                <a:t> </a:t>
              </a:r>
              <a:r>
                <a:rPr b="1" i="1" lang="es-ES" sz="20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and </a:t>
              </a:r>
              <a:r>
                <a:rPr b="1" i="1" lang="es-ES" sz="2000" spc="-1" strike="noStrike">
                  <a:solidFill>
                    <a:srgbClr val="000000"/>
                  </a:solidFill>
                  <a:latin typeface="Palatino"/>
                  <a:ea typeface="DejaVu Sans"/>
                </a:rPr>
                <a:t>     </a:t>
              </a:r>
              <a:r>
                <a:rPr b="1" i="1" lang="es-ES" sz="2000" spc="-1" strike="noStrike" baseline="-25000">
                  <a:solidFill>
                    <a:srgbClr val="000000"/>
                  </a:solidFill>
                  <a:latin typeface="Palatino"/>
                  <a:ea typeface="DejaVu Sans"/>
                </a:rPr>
                <a:t>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, i.e. here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229" name="Picture 15" descr=""/>
            <p:cNvPicPr/>
            <p:nvPr/>
          </p:nvPicPr>
          <p:blipFill>
            <a:blip r:embed="rId1"/>
            <a:stretch/>
          </p:blipFill>
          <p:spPr>
            <a:xfrm>
              <a:off x="5853240" y="2524320"/>
              <a:ext cx="263160" cy="204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0" name="Picture 17" descr=""/>
            <p:cNvPicPr/>
            <p:nvPr/>
          </p:nvPicPr>
          <p:blipFill>
            <a:blip r:embed="rId2"/>
            <a:stretch/>
          </p:blipFill>
          <p:spPr>
            <a:xfrm>
              <a:off x="6753240" y="2524320"/>
              <a:ext cx="291600" cy="204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31" name="Picture 20" descr=""/>
            <p:cNvPicPr/>
            <p:nvPr/>
          </p:nvPicPr>
          <p:blipFill>
            <a:blip r:embed="rId3"/>
            <a:stretch/>
          </p:blipFill>
          <p:spPr>
            <a:xfrm>
              <a:off x="3549600" y="2765520"/>
              <a:ext cx="2072880" cy="671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32" name="CustomShape 4"/>
          <p:cNvSpPr/>
          <p:nvPr/>
        </p:nvSpPr>
        <p:spPr>
          <a:xfrm>
            <a:off x="2021040" y="4160880"/>
            <a:ext cx="467640" cy="252000"/>
          </a:xfrm>
          <a:custGeom>
            <a:avLst/>
            <a:gdLst/>
            <a:ahLst/>
            <a:rect l="l" t="t" r="r" b="b"/>
            <a:pathLst>
              <a:path w="1302" h="703">
                <a:moveTo>
                  <a:pt x="0" y="175"/>
                </a:moveTo>
                <a:lnTo>
                  <a:pt x="975" y="175"/>
                </a:lnTo>
                <a:lnTo>
                  <a:pt x="975" y="0"/>
                </a:lnTo>
                <a:lnTo>
                  <a:pt x="1301" y="351"/>
                </a:lnTo>
                <a:lnTo>
                  <a:pt x="975" y="702"/>
                </a:lnTo>
                <a:lnTo>
                  <a:pt x="975" y="526"/>
                </a:lnTo>
                <a:lnTo>
                  <a:pt x="0" y="526"/>
                </a:lnTo>
                <a:lnTo>
                  <a:pt x="0" y="175"/>
                </a:lnTo>
              </a:path>
            </a:pathLst>
          </a:custGeom>
          <a:gradFill rotWithShape="0">
            <a:gsLst>
              <a:gs pos="0">
                <a:srgbClr val="ff8200"/>
              </a:gs>
              <a:gs pos="100000">
                <a:srgbClr val="000082"/>
              </a:gs>
            </a:gsLst>
            <a:lin ang="10800000"/>
          </a:gradFill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5"/>
          <p:cNvSpPr/>
          <p:nvPr/>
        </p:nvSpPr>
        <p:spPr>
          <a:xfrm>
            <a:off x="236520" y="5146560"/>
            <a:ext cx="8516880" cy="95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spcBef>
                <a:spcPts val="337"/>
              </a:spcBef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negative helicity particle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state is obtained in the same way.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37"/>
              </a:spcBef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anti-particle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states can also be obtained in the same manner although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it must be remembered that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34" name="Picture 32" descr=""/>
          <p:cNvPicPr/>
          <p:nvPr/>
        </p:nvPicPr>
        <p:blipFill>
          <a:blip r:embed="rId4"/>
          <a:stretch/>
        </p:blipFill>
        <p:spPr>
          <a:xfrm>
            <a:off x="5875200" y="6157800"/>
            <a:ext cx="1693800" cy="379080"/>
          </a:xfrm>
          <a:prstGeom prst="rect">
            <a:avLst/>
          </a:prstGeom>
          <a:ln>
            <a:noFill/>
          </a:ln>
        </p:spPr>
      </p:pic>
      <p:pic>
        <p:nvPicPr>
          <p:cNvPr id="1235" name="Picture 33" descr=""/>
          <p:cNvPicPr/>
          <p:nvPr/>
        </p:nvPicPr>
        <p:blipFill>
          <a:blip r:embed="rId5"/>
          <a:stretch/>
        </p:blipFill>
        <p:spPr>
          <a:xfrm>
            <a:off x="3116160" y="6154560"/>
            <a:ext cx="1665000" cy="379080"/>
          </a:xfrm>
          <a:prstGeom prst="rect">
            <a:avLst/>
          </a:prstGeom>
          <a:ln>
            <a:noFill/>
          </a:ln>
        </p:spPr>
      </p:pic>
      <p:pic>
        <p:nvPicPr>
          <p:cNvPr id="1236" name="Picture 34" descr=""/>
          <p:cNvPicPr/>
          <p:nvPr/>
        </p:nvPicPr>
        <p:blipFill>
          <a:blip r:embed="rId6"/>
          <a:stretch/>
        </p:blipFill>
        <p:spPr>
          <a:xfrm>
            <a:off x="3728880" y="5754600"/>
            <a:ext cx="1196640" cy="291960"/>
          </a:xfrm>
          <a:prstGeom prst="rect">
            <a:avLst/>
          </a:prstGeom>
          <a:ln>
            <a:noFill/>
          </a:ln>
        </p:spPr>
      </p:pic>
      <p:sp>
        <p:nvSpPr>
          <p:cNvPr id="1237" name="CustomShape 6"/>
          <p:cNvSpPr/>
          <p:nvPr/>
        </p:nvSpPr>
        <p:spPr>
          <a:xfrm>
            <a:off x="2091240" y="6138720"/>
            <a:ext cx="498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i.e.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38" name="CustomShape 7"/>
          <p:cNvSpPr/>
          <p:nvPr/>
        </p:nvSpPr>
        <p:spPr>
          <a:xfrm>
            <a:off x="5227560" y="6284880"/>
            <a:ext cx="394920" cy="144000"/>
          </a:xfrm>
          <a:custGeom>
            <a:avLst/>
            <a:gdLst/>
            <a:ahLst/>
            <a:rect l="l" t="t" r="r" b="b"/>
            <a:pathLst>
              <a:path w="1100" h="402">
                <a:moveTo>
                  <a:pt x="0" y="100"/>
                </a:moveTo>
                <a:lnTo>
                  <a:pt x="824" y="100"/>
                </a:lnTo>
                <a:lnTo>
                  <a:pt x="824" y="0"/>
                </a:lnTo>
                <a:lnTo>
                  <a:pt x="1099" y="200"/>
                </a:lnTo>
                <a:lnTo>
                  <a:pt x="824" y="401"/>
                </a:lnTo>
                <a:lnTo>
                  <a:pt x="824" y="301"/>
                </a:lnTo>
                <a:lnTo>
                  <a:pt x="0" y="301"/>
                </a:lnTo>
                <a:lnTo>
                  <a:pt x="0" y="100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39" name="Group 8"/>
          <p:cNvGrpSpPr/>
          <p:nvPr/>
        </p:nvGrpSpPr>
        <p:grpSpPr>
          <a:xfrm>
            <a:off x="421200" y="604800"/>
            <a:ext cx="6870960" cy="730080"/>
            <a:chOff x="421200" y="604800"/>
            <a:chExt cx="6870960" cy="730080"/>
          </a:xfrm>
        </p:grpSpPr>
        <p:sp>
          <p:nvSpPr>
            <p:cNvPr id="1240" name="CustomShape 9"/>
            <p:cNvSpPr/>
            <p:nvPr/>
          </p:nvSpPr>
          <p:spPr>
            <a:xfrm>
              <a:off x="421200" y="604800"/>
              <a:ext cx="51598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From the Dirac Equation </a:t>
              </a:r>
              <a:r>
                <a:rPr b="1" lang="es-ES" sz="1800" spc="-1" strike="noStrike">
                  <a:solidFill>
                    <a:srgbClr val="cc00cc"/>
                  </a:solidFill>
                  <a:latin typeface="Arial"/>
                  <a:ea typeface="DejaVu Sans"/>
                </a:rPr>
                <a:t>(D12)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we also have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241" name="Picture 40" descr=""/>
            <p:cNvPicPr/>
            <p:nvPr/>
          </p:nvPicPr>
          <p:blipFill>
            <a:blip r:embed="rId7"/>
            <a:stretch/>
          </p:blipFill>
          <p:spPr>
            <a:xfrm>
              <a:off x="4284720" y="1014480"/>
              <a:ext cx="3007440" cy="320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42" name="CustomShape 10"/>
          <p:cNvSpPr/>
          <p:nvPr/>
        </p:nvSpPr>
        <p:spPr>
          <a:xfrm>
            <a:off x="8023320" y="1471680"/>
            <a:ext cx="819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(D16)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243" name="Picture 45" descr=""/>
          <p:cNvPicPr/>
          <p:nvPr/>
        </p:nvPicPr>
        <p:blipFill>
          <a:blip r:embed="rId8"/>
          <a:stretch/>
        </p:blipFill>
        <p:spPr>
          <a:xfrm>
            <a:off x="1930320" y="1365120"/>
            <a:ext cx="5489280" cy="671400"/>
          </a:xfrm>
          <a:prstGeom prst="rect">
            <a:avLst/>
          </a:prstGeom>
          <a:ln>
            <a:noFill/>
          </a:ln>
        </p:spPr>
      </p:pic>
      <p:sp>
        <p:nvSpPr>
          <p:cNvPr id="1244" name="CustomShape 11"/>
          <p:cNvSpPr/>
          <p:nvPr/>
        </p:nvSpPr>
        <p:spPr>
          <a:xfrm rot="16200000">
            <a:off x="5115600" y="1742760"/>
            <a:ext cx="107640" cy="433080"/>
          </a:xfrm>
          <a:custGeom>
            <a:avLst/>
            <a:gdLst/>
            <a:ahLst/>
            <a:rect l="l" t="t" r="r" b="b"/>
            <a:pathLst>
              <a:path w="302" h="1206">
                <a:moveTo>
                  <a:pt x="301" y="0"/>
                </a:moveTo>
                <a:cubicBezTo>
                  <a:pt x="225" y="0"/>
                  <a:pt x="150" y="50"/>
                  <a:pt x="150" y="100"/>
                </a:cubicBezTo>
                <a:lnTo>
                  <a:pt x="150" y="502"/>
                </a:lnTo>
                <a:cubicBezTo>
                  <a:pt x="150" y="552"/>
                  <a:pt x="75" y="602"/>
                  <a:pt x="0" y="602"/>
                </a:cubicBezTo>
                <a:cubicBezTo>
                  <a:pt x="75" y="602"/>
                  <a:pt x="150" y="652"/>
                  <a:pt x="150" y="702"/>
                </a:cubicBezTo>
                <a:lnTo>
                  <a:pt x="150" y="1104"/>
                </a:lnTo>
                <a:cubicBezTo>
                  <a:pt x="150" y="1154"/>
                  <a:pt x="225" y="1205"/>
                  <a:pt x="301" y="1205"/>
                </a:cubicBezTo>
              </a:path>
            </a:pathLst>
          </a:custGeom>
          <a:noFill/>
          <a:ln w="22320">
            <a:solidFill>
              <a:srgbClr val="ff66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12"/>
          <p:cNvSpPr/>
          <p:nvPr/>
        </p:nvSpPr>
        <p:spPr>
          <a:xfrm>
            <a:off x="4975920" y="2013120"/>
            <a:ext cx="901080" cy="3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22320">
            <a:solidFill>
              <a:srgbClr val="ff66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ff6600"/>
                </a:solidFill>
                <a:latin typeface="Arial"/>
                <a:ea typeface="DejaVu Sans"/>
              </a:rPr>
              <a:t>Helicity</a:t>
            </a:r>
            <a:endParaRPr b="0" lang="es-ES" sz="1600" spc="-1" strike="noStrike">
              <a:latin typeface="Arial"/>
            </a:endParaRPr>
          </a:p>
        </p:txBody>
      </p:sp>
      <p:pic>
        <p:nvPicPr>
          <p:cNvPr id="1246" name="Picture 48" descr=""/>
          <p:cNvPicPr/>
          <p:nvPr/>
        </p:nvPicPr>
        <p:blipFill>
          <a:blip r:embed="rId9"/>
          <a:stretch/>
        </p:blipFill>
        <p:spPr>
          <a:xfrm>
            <a:off x="2992320" y="3584520"/>
            <a:ext cx="2893680" cy="151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DB587D32-8378-4CC9-BA64-1A0769B7BAFA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248" name="CustomShape 2"/>
          <p:cNvSpPr/>
          <p:nvPr/>
        </p:nvSpPr>
        <p:spPr>
          <a:xfrm>
            <a:off x="386280" y="581040"/>
            <a:ext cx="6949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particle and anti-particle helicity eigenstates states are: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49" name="CustomShape 3"/>
          <p:cNvSpPr/>
          <p:nvPr/>
        </p:nvSpPr>
        <p:spPr>
          <a:xfrm>
            <a:off x="381240" y="5826240"/>
            <a:ext cx="76730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all four states, normalising to </a:t>
            </a:r>
            <a:r>
              <a:rPr b="1" i="1" lang="es-ES" sz="2400" spc="-1" strike="noStrike">
                <a:solidFill>
                  <a:srgbClr val="ff0000"/>
                </a:solidFill>
                <a:latin typeface="Palatino"/>
                <a:ea typeface="DejaVu Sans"/>
              </a:rPr>
              <a:t>2E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particles/Volume again gives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50" name="Picture 56" descr=""/>
          <p:cNvPicPr/>
          <p:nvPr/>
        </p:nvPicPr>
        <p:blipFill>
          <a:blip r:embed="rId1"/>
          <a:stretch/>
        </p:blipFill>
        <p:spPr>
          <a:xfrm>
            <a:off x="8128080" y="5897520"/>
            <a:ext cx="1547280" cy="320400"/>
          </a:xfrm>
          <a:prstGeom prst="rect">
            <a:avLst/>
          </a:prstGeom>
          <a:ln>
            <a:noFill/>
          </a:ln>
        </p:spPr>
      </p:pic>
      <p:sp>
        <p:nvSpPr>
          <p:cNvPr id="1251" name="CustomShape 4"/>
          <p:cNvSpPr/>
          <p:nvPr/>
        </p:nvSpPr>
        <p:spPr>
          <a:xfrm>
            <a:off x="8091360" y="5872320"/>
            <a:ext cx="1692000" cy="36000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52" name="Group 5"/>
          <p:cNvGrpSpPr/>
          <p:nvPr/>
        </p:nvGrpSpPr>
        <p:grpSpPr>
          <a:xfrm>
            <a:off x="504720" y="4284720"/>
            <a:ext cx="8881560" cy="1512000"/>
            <a:chOff x="504720" y="4284720"/>
            <a:chExt cx="8881560" cy="1512000"/>
          </a:xfrm>
        </p:grpSpPr>
        <p:sp>
          <p:nvSpPr>
            <p:cNvPr id="1253" name="Line 6"/>
            <p:cNvSpPr/>
            <p:nvPr/>
          </p:nvSpPr>
          <p:spPr>
            <a:xfrm flipV="1">
              <a:off x="914760" y="4783320"/>
              <a:ext cx="935640" cy="92304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CustomShape 7"/>
            <p:cNvSpPr/>
            <p:nvPr/>
          </p:nvSpPr>
          <p:spPr>
            <a:xfrm rot="18923400">
              <a:off x="1053720" y="4961880"/>
              <a:ext cx="396360" cy="215280"/>
            </a:xfrm>
            <a:custGeom>
              <a:avLst/>
              <a:gdLst/>
              <a:ahLst/>
              <a:rect l="l" t="t" r="r" b="b"/>
              <a:pathLst>
                <a:path w="1104" h="600">
                  <a:moveTo>
                    <a:pt x="0" y="149"/>
                  </a:moveTo>
                  <a:lnTo>
                    <a:pt x="827" y="149"/>
                  </a:lnTo>
                  <a:lnTo>
                    <a:pt x="827" y="0"/>
                  </a:lnTo>
                  <a:lnTo>
                    <a:pt x="1103" y="299"/>
                  </a:lnTo>
                  <a:lnTo>
                    <a:pt x="826" y="599"/>
                  </a:lnTo>
                  <a:lnTo>
                    <a:pt x="827" y="449"/>
                  </a:lnTo>
                  <a:lnTo>
                    <a:pt x="0" y="449"/>
                  </a:lnTo>
                  <a:lnTo>
                    <a:pt x="0" y="149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55" name="Picture 27" descr=""/>
            <p:cNvPicPr/>
            <p:nvPr/>
          </p:nvPicPr>
          <p:blipFill>
            <a:blip r:embed="rId2"/>
            <a:stretch/>
          </p:blipFill>
          <p:spPr>
            <a:xfrm>
              <a:off x="1603440" y="5256000"/>
              <a:ext cx="875880" cy="262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6" name="Line 8"/>
            <p:cNvSpPr/>
            <p:nvPr/>
          </p:nvSpPr>
          <p:spPr>
            <a:xfrm flipV="1">
              <a:off x="2982240" y="4842720"/>
              <a:ext cx="968040" cy="88668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CustomShape 9"/>
            <p:cNvSpPr/>
            <p:nvPr/>
          </p:nvSpPr>
          <p:spPr>
            <a:xfrm rot="8250600">
              <a:off x="3101760" y="5038560"/>
              <a:ext cx="394920" cy="215280"/>
            </a:xfrm>
            <a:custGeom>
              <a:avLst/>
              <a:gdLst/>
              <a:ahLst/>
              <a:rect l="l" t="t" r="r" b="b"/>
              <a:pathLst>
                <a:path w="1101" h="601">
                  <a:moveTo>
                    <a:pt x="0" y="152"/>
                  </a:moveTo>
                  <a:lnTo>
                    <a:pt x="823" y="150"/>
                  </a:lnTo>
                  <a:lnTo>
                    <a:pt x="824" y="0"/>
                  </a:lnTo>
                  <a:lnTo>
                    <a:pt x="1100" y="300"/>
                  </a:lnTo>
                  <a:lnTo>
                    <a:pt x="825" y="600"/>
                  </a:lnTo>
                  <a:lnTo>
                    <a:pt x="824" y="450"/>
                  </a:lnTo>
                  <a:lnTo>
                    <a:pt x="0" y="451"/>
                  </a:lnTo>
                  <a:lnTo>
                    <a:pt x="0" y="152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58" name="Picture 33" descr=""/>
            <p:cNvPicPr/>
            <p:nvPr/>
          </p:nvPicPr>
          <p:blipFill>
            <a:blip r:embed="rId3"/>
            <a:stretch/>
          </p:blipFill>
          <p:spPr>
            <a:xfrm>
              <a:off x="3835440" y="5257800"/>
              <a:ext cx="875880" cy="232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59" name="CustomShape 10"/>
            <p:cNvSpPr/>
            <p:nvPr/>
          </p:nvSpPr>
          <p:spPr>
            <a:xfrm>
              <a:off x="504720" y="4321080"/>
              <a:ext cx="4355640" cy="147564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CustomShape 11"/>
            <p:cNvSpPr/>
            <p:nvPr/>
          </p:nvSpPr>
          <p:spPr>
            <a:xfrm>
              <a:off x="2123640" y="4284720"/>
              <a:ext cx="122724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0000ff"/>
                  </a:solidFill>
                  <a:latin typeface="Arial"/>
                  <a:ea typeface="DejaVu Sans"/>
                </a:rPr>
                <a:t>particles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1261" name="Line 12"/>
            <p:cNvSpPr/>
            <p:nvPr/>
          </p:nvSpPr>
          <p:spPr>
            <a:xfrm flipV="1">
              <a:off x="5445360" y="4783320"/>
              <a:ext cx="936000" cy="923040"/>
            </a:xfrm>
            <a:prstGeom prst="line">
              <a:avLst/>
            </a:prstGeom>
            <a:ln w="2844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CustomShape 13"/>
            <p:cNvSpPr/>
            <p:nvPr/>
          </p:nvSpPr>
          <p:spPr>
            <a:xfrm rot="18923400">
              <a:off x="5584680" y="4961880"/>
              <a:ext cx="396720" cy="215280"/>
            </a:xfrm>
            <a:custGeom>
              <a:avLst/>
              <a:gdLst/>
              <a:ahLst/>
              <a:rect l="l" t="t" r="r" b="b"/>
              <a:pathLst>
                <a:path w="1105" h="601">
                  <a:moveTo>
                    <a:pt x="0" y="150"/>
                  </a:moveTo>
                  <a:lnTo>
                    <a:pt x="828" y="149"/>
                  </a:lnTo>
                  <a:lnTo>
                    <a:pt x="828" y="0"/>
                  </a:lnTo>
                  <a:lnTo>
                    <a:pt x="1104" y="300"/>
                  </a:lnTo>
                  <a:lnTo>
                    <a:pt x="828" y="600"/>
                  </a:lnTo>
                  <a:lnTo>
                    <a:pt x="828" y="450"/>
                  </a:lnTo>
                  <a:lnTo>
                    <a:pt x="0" y="449"/>
                  </a:lnTo>
                  <a:lnTo>
                    <a:pt x="0" y="15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63" name="Picture 38" descr=""/>
            <p:cNvPicPr/>
            <p:nvPr/>
          </p:nvPicPr>
          <p:blipFill>
            <a:blip r:embed="rId4"/>
            <a:stretch/>
          </p:blipFill>
          <p:spPr>
            <a:xfrm>
              <a:off x="6134040" y="5256000"/>
              <a:ext cx="875880" cy="262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64" name="Line 14"/>
            <p:cNvSpPr/>
            <p:nvPr/>
          </p:nvSpPr>
          <p:spPr>
            <a:xfrm flipV="1">
              <a:off x="7512840" y="4842720"/>
              <a:ext cx="968040" cy="886680"/>
            </a:xfrm>
            <a:prstGeom prst="line">
              <a:avLst/>
            </a:prstGeom>
            <a:ln w="2844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5" name="CustomShape 15"/>
            <p:cNvSpPr/>
            <p:nvPr/>
          </p:nvSpPr>
          <p:spPr>
            <a:xfrm rot="8250600">
              <a:off x="7632720" y="5038560"/>
              <a:ext cx="394920" cy="215280"/>
            </a:xfrm>
            <a:custGeom>
              <a:avLst/>
              <a:gdLst/>
              <a:ahLst/>
              <a:rect l="l" t="t" r="r" b="b"/>
              <a:pathLst>
                <a:path w="1101" h="601">
                  <a:moveTo>
                    <a:pt x="0" y="152"/>
                  </a:moveTo>
                  <a:lnTo>
                    <a:pt x="823" y="151"/>
                  </a:lnTo>
                  <a:lnTo>
                    <a:pt x="823" y="0"/>
                  </a:lnTo>
                  <a:lnTo>
                    <a:pt x="1100" y="300"/>
                  </a:lnTo>
                  <a:lnTo>
                    <a:pt x="824" y="600"/>
                  </a:lnTo>
                  <a:lnTo>
                    <a:pt x="824" y="451"/>
                  </a:lnTo>
                  <a:lnTo>
                    <a:pt x="0" y="451"/>
                  </a:lnTo>
                  <a:lnTo>
                    <a:pt x="0" y="152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66" name="Picture 42" descr=""/>
            <p:cNvPicPr/>
            <p:nvPr/>
          </p:nvPicPr>
          <p:blipFill>
            <a:blip r:embed="rId5"/>
            <a:stretch/>
          </p:blipFill>
          <p:spPr>
            <a:xfrm>
              <a:off x="8366040" y="5257800"/>
              <a:ext cx="875880" cy="232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67" name="CustomShape 16"/>
            <p:cNvSpPr/>
            <p:nvPr/>
          </p:nvSpPr>
          <p:spPr>
            <a:xfrm>
              <a:off x="5030640" y="4321080"/>
              <a:ext cx="4355640" cy="147564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17"/>
            <p:cNvSpPr/>
            <p:nvPr/>
          </p:nvSpPr>
          <p:spPr>
            <a:xfrm>
              <a:off x="6394320" y="4284720"/>
              <a:ext cx="176544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0000ff"/>
                  </a:solidFill>
                  <a:latin typeface="Arial"/>
                  <a:ea typeface="DejaVu Sans"/>
                </a:rPr>
                <a:t>anti-particles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1269" name="Picture 59" descr=""/>
            <p:cNvPicPr/>
            <p:nvPr/>
          </p:nvPicPr>
          <p:blipFill>
            <a:blip r:embed="rId6"/>
            <a:stretch/>
          </p:blipFill>
          <p:spPr>
            <a:xfrm>
              <a:off x="853920" y="4824360"/>
              <a:ext cx="232920" cy="232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0" name="Picture 61" descr=""/>
            <p:cNvPicPr/>
            <p:nvPr/>
          </p:nvPicPr>
          <p:blipFill>
            <a:blip r:embed="rId7"/>
            <a:stretch/>
          </p:blipFill>
          <p:spPr>
            <a:xfrm>
              <a:off x="2977920" y="4824360"/>
              <a:ext cx="233280" cy="232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1" name="Picture 63" descr=""/>
            <p:cNvPicPr/>
            <p:nvPr/>
          </p:nvPicPr>
          <p:blipFill>
            <a:blip r:embed="rId8"/>
            <a:stretch/>
          </p:blipFill>
          <p:spPr>
            <a:xfrm>
              <a:off x="5445000" y="4824360"/>
              <a:ext cx="261720" cy="232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2" name="Picture 65" descr=""/>
            <p:cNvPicPr/>
            <p:nvPr/>
          </p:nvPicPr>
          <p:blipFill>
            <a:blip r:embed="rId9"/>
            <a:stretch/>
          </p:blipFill>
          <p:spPr>
            <a:xfrm>
              <a:off x="7478640" y="4843440"/>
              <a:ext cx="261720" cy="2325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73" name="CustomShape 18"/>
          <p:cNvSpPr/>
          <p:nvPr/>
        </p:nvSpPr>
        <p:spPr>
          <a:xfrm>
            <a:off x="420840" y="6230880"/>
            <a:ext cx="361440" cy="313920"/>
          </a:xfrm>
          <a:custGeom>
            <a:avLst/>
            <a:gdLst/>
            <a:ahLst/>
            <a:rect l="l" t="t" r="r" b="b"/>
            <a:pathLst>
              <a:path w="361950" h="314324">
                <a:moveTo>
                  <a:pt x="0" y="120061"/>
                </a:moveTo>
                <a:lnTo>
                  <a:pt x="138253" y="120062"/>
                </a:lnTo>
                <a:lnTo>
                  <a:pt x="180975" y="0"/>
                </a:lnTo>
                <a:lnTo>
                  <a:pt x="223697" y="120062"/>
                </a:lnTo>
                <a:lnTo>
                  <a:pt x="361950" y="120061"/>
                </a:lnTo>
                <a:lnTo>
                  <a:pt x="250100" y="194263"/>
                </a:lnTo>
                <a:lnTo>
                  <a:pt x="292823" y="314324"/>
                </a:lnTo>
                <a:lnTo>
                  <a:pt x="180975" y="240121"/>
                </a:lnTo>
                <a:lnTo>
                  <a:pt x="69127" y="314324"/>
                </a:lnTo>
                <a:lnTo>
                  <a:pt x="111850" y="194263"/>
                </a:lnTo>
                <a:lnTo>
                  <a:pt x="0" y="120061"/>
                </a:lnTo>
                <a:close/>
              </a:path>
            </a:pathLst>
          </a:custGeom>
          <a:gradFill rotWithShape="0">
            <a:gsLst>
              <a:gs pos="0">
                <a:srgbClr val="4d0808"/>
              </a:gs>
              <a:gs pos="100000">
                <a:srgbClr val="fff200"/>
              </a:gs>
            </a:gsLst>
            <a:lin ang="0"/>
          </a:gradFill>
          <a:ln w="22320">
            <a:solidFill>
              <a:srgbClr val="ff66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19"/>
          <p:cNvSpPr/>
          <p:nvPr/>
        </p:nvSpPr>
        <p:spPr>
          <a:xfrm>
            <a:off x="791280" y="6221520"/>
            <a:ext cx="88693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helicity eigenstates will be used extensively in the calculations that follow. 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75" name="CustomShape 20"/>
          <p:cNvSpPr/>
          <p:nvPr/>
        </p:nvSpPr>
        <p:spPr>
          <a:xfrm>
            <a:off x="1244520" y="977760"/>
            <a:ext cx="7380000" cy="162216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21"/>
          <p:cNvSpPr/>
          <p:nvPr/>
        </p:nvSpPr>
        <p:spPr>
          <a:xfrm>
            <a:off x="1246320" y="2600280"/>
            <a:ext cx="7379640" cy="171576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277" name="Picture 80" descr=""/>
          <p:cNvPicPr/>
          <p:nvPr/>
        </p:nvPicPr>
        <p:blipFill>
          <a:blip r:embed="rId10"/>
          <a:stretch/>
        </p:blipFill>
        <p:spPr>
          <a:xfrm>
            <a:off x="1455840" y="1027080"/>
            <a:ext cx="6751080" cy="1515600"/>
          </a:xfrm>
          <a:prstGeom prst="rect">
            <a:avLst/>
          </a:prstGeom>
          <a:ln>
            <a:noFill/>
          </a:ln>
        </p:spPr>
      </p:pic>
      <p:pic>
        <p:nvPicPr>
          <p:cNvPr id="1278" name="Picture 81" descr=""/>
          <p:cNvPicPr/>
          <p:nvPr/>
        </p:nvPicPr>
        <p:blipFill>
          <a:blip r:embed="rId11"/>
          <a:stretch/>
        </p:blipFill>
        <p:spPr>
          <a:xfrm>
            <a:off x="1414440" y="2693880"/>
            <a:ext cx="6592680" cy="1530000"/>
          </a:xfrm>
          <a:prstGeom prst="rect">
            <a:avLst/>
          </a:prstGeom>
          <a:ln>
            <a:noFill/>
          </a:ln>
        </p:spPr>
      </p:pic>
      <p:sp>
        <p:nvSpPr>
          <p:cNvPr id="1279" name="Line 22"/>
          <p:cNvSpPr/>
          <p:nvPr/>
        </p:nvSpPr>
        <p:spPr>
          <a:xfrm>
            <a:off x="4944960" y="969840"/>
            <a:ext cx="360" cy="3338640"/>
          </a:xfrm>
          <a:prstGeom prst="line">
            <a:avLst/>
          </a:prstGeom>
          <a:ln cap="rnd" w="22320">
            <a:solidFill>
              <a:srgbClr val="0000ff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76602E87-605E-44F8-963C-33713ED099CF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281" name="CustomShape 2"/>
          <p:cNvSpPr/>
          <p:nvPr/>
        </p:nvSpPr>
        <p:spPr>
          <a:xfrm>
            <a:off x="452160" y="185400"/>
            <a:ext cx="910872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Intrinsic Parity of Dirac Particles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1282" name="CustomShape 3"/>
          <p:cNvSpPr/>
          <p:nvPr/>
        </p:nvSpPr>
        <p:spPr>
          <a:xfrm>
            <a:off x="430200" y="995400"/>
            <a:ext cx="80902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parity operation is defined as spatial inversion through the origin: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83" name="Picture 7" descr=""/>
          <p:cNvPicPr/>
          <p:nvPr/>
        </p:nvPicPr>
        <p:blipFill>
          <a:blip r:embed="rId1"/>
          <a:stretch/>
        </p:blipFill>
        <p:spPr>
          <a:xfrm>
            <a:off x="2349360" y="1336680"/>
            <a:ext cx="4555800" cy="291600"/>
          </a:xfrm>
          <a:prstGeom prst="rect">
            <a:avLst/>
          </a:prstGeom>
          <a:ln>
            <a:noFill/>
          </a:ln>
        </p:spPr>
      </p:pic>
      <p:pic>
        <p:nvPicPr>
          <p:cNvPr id="1284" name="Picture 8" descr=""/>
          <p:cNvPicPr/>
          <p:nvPr/>
        </p:nvPicPr>
        <p:blipFill>
          <a:blip r:embed="rId2"/>
          <a:stretch/>
        </p:blipFill>
        <p:spPr>
          <a:xfrm>
            <a:off x="2146320" y="2048040"/>
            <a:ext cx="4642920" cy="624960"/>
          </a:xfrm>
          <a:prstGeom prst="rect">
            <a:avLst/>
          </a:prstGeom>
          <a:ln>
            <a:noFill/>
          </a:ln>
        </p:spPr>
      </p:pic>
      <p:sp>
        <p:nvSpPr>
          <p:cNvPr id="1285" name="CustomShape 4"/>
          <p:cNvSpPr/>
          <p:nvPr/>
        </p:nvSpPr>
        <p:spPr>
          <a:xfrm>
            <a:off x="452520" y="1617840"/>
            <a:ext cx="8247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Consider a Dirac spinor,                      , which satisfies the Dirac equation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86" name="Picture 16" descr=""/>
          <p:cNvPicPr/>
          <p:nvPr/>
        </p:nvPicPr>
        <p:blipFill>
          <a:blip r:embed="rId3"/>
          <a:stretch/>
        </p:blipFill>
        <p:spPr>
          <a:xfrm>
            <a:off x="3548160" y="1666800"/>
            <a:ext cx="1226520" cy="320400"/>
          </a:xfrm>
          <a:prstGeom prst="rect">
            <a:avLst/>
          </a:prstGeom>
          <a:ln>
            <a:noFill/>
          </a:ln>
        </p:spPr>
      </p:pic>
      <p:sp>
        <p:nvSpPr>
          <p:cNvPr id="1287" name="CustomShape 5"/>
          <p:cNvSpPr/>
          <p:nvPr/>
        </p:nvSpPr>
        <p:spPr>
          <a:xfrm>
            <a:off x="492120" y="2637000"/>
            <a:ext cx="3900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Under the parity transformation: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88" name="Picture 18" descr=""/>
          <p:cNvPicPr/>
          <p:nvPr/>
        </p:nvPicPr>
        <p:blipFill>
          <a:blip r:embed="rId4"/>
          <a:stretch/>
        </p:blipFill>
        <p:spPr>
          <a:xfrm>
            <a:off x="4726080" y="2654280"/>
            <a:ext cx="3358800" cy="350640"/>
          </a:xfrm>
          <a:prstGeom prst="rect">
            <a:avLst/>
          </a:prstGeom>
          <a:ln>
            <a:noFill/>
          </a:ln>
        </p:spPr>
      </p:pic>
      <p:sp>
        <p:nvSpPr>
          <p:cNvPr id="1289" name="CustomShape 6"/>
          <p:cNvSpPr/>
          <p:nvPr/>
        </p:nvSpPr>
        <p:spPr>
          <a:xfrm>
            <a:off x="751320" y="2997360"/>
            <a:ext cx="5223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ff0000"/>
                </a:solidFill>
                <a:uFillTx/>
                <a:latin typeface="Arial"/>
                <a:ea typeface="DejaVu Sans"/>
              </a:rPr>
              <a:t>Try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90" name="Picture 21" descr=""/>
          <p:cNvPicPr/>
          <p:nvPr/>
        </p:nvPicPr>
        <p:blipFill>
          <a:blip r:embed="rId5"/>
          <a:stretch/>
        </p:blipFill>
        <p:spPr>
          <a:xfrm>
            <a:off x="2901960" y="3052800"/>
            <a:ext cx="3274560" cy="333000"/>
          </a:xfrm>
          <a:prstGeom prst="rect">
            <a:avLst/>
          </a:prstGeom>
          <a:ln>
            <a:noFill/>
          </a:ln>
        </p:spPr>
      </p:pic>
      <p:pic>
        <p:nvPicPr>
          <p:cNvPr id="1291" name="Picture 23" descr=""/>
          <p:cNvPicPr/>
          <p:nvPr/>
        </p:nvPicPr>
        <p:blipFill>
          <a:blip r:embed="rId6"/>
          <a:stretch/>
        </p:blipFill>
        <p:spPr>
          <a:xfrm>
            <a:off x="3306600" y="3470400"/>
            <a:ext cx="3159000" cy="321840"/>
          </a:xfrm>
          <a:prstGeom prst="rect">
            <a:avLst/>
          </a:prstGeom>
          <a:ln>
            <a:noFill/>
          </a:ln>
        </p:spPr>
      </p:pic>
      <p:pic>
        <p:nvPicPr>
          <p:cNvPr id="1292" name="Picture 24" descr=""/>
          <p:cNvPicPr/>
          <p:nvPr/>
        </p:nvPicPr>
        <p:blipFill>
          <a:blip r:embed="rId7"/>
          <a:stretch/>
        </p:blipFill>
        <p:spPr>
          <a:xfrm>
            <a:off x="1424160" y="3473280"/>
            <a:ext cx="1080720" cy="350640"/>
          </a:xfrm>
          <a:prstGeom prst="rect">
            <a:avLst/>
          </a:prstGeom>
          <a:ln>
            <a:noFill/>
          </a:ln>
        </p:spPr>
      </p:pic>
      <p:grpSp>
        <p:nvGrpSpPr>
          <p:cNvPr id="1293" name="Group 7"/>
          <p:cNvGrpSpPr/>
          <p:nvPr/>
        </p:nvGrpSpPr>
        <p:grpSpPr>
          <a:xfrm>
            <a:off x="1427040" y="3881520"/>
            <a:ext cx="6765480" cy="626760"/>
            <a:chOff x="1427040" y="3881520"/>
            <a:chExt cx="6765480" cy="626760"/>
          </a:xfrm>
        </p:grpSpPr>
        <p:pic>
          <p:nvPicPr>
            <p:cNvPr id="1294" name="Picture 34" descr=""/>
            <p:cNvPicPr/>
            <p:nvPr/>
          </p:nvPicPr>
          <p:blipFill>
            <a:blip r:embed="rId8"/>
            <a:stretch/>
          </p:blipFill>
          <p:spPr>
            <a:xfrm>
              <a:off x="2273040" y="3881520"/>
              <a:ext cx="5919480" cy="626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95" name="CustomShape 8"/>
            <p:cNvSpPr/>
            <p:nvPr/>
          </p:nvSpPr>
          <p:spPr>
            <a:xfrm>
              <a:off x="1427040" y="4065840"/>
              <a:ext cx="394920" cy="215280"/>
            </a:xfrm>
            <a:custGeom>
              <a:avLst/>
              <a:gdLst/>
              <a:ahLst/>
              <a:rect l="l" t="t" r="r" b="b"/>
              <a:pathLst>
                <a:path w="1100" h="601">
                  <a:moveTo>
                    <a:pt x="0" y="150"/>
                  </a:moveTo>
                  <a:lnTo>
                    <a:pt x="824" y="150"/>
                  </a:lnTo>
                  <a:lnTo>
                    <a:pt x="824" y="0"/>
                  </a:lnTo>
                  <a:lnTo>
                    <a:pt x="1099" y="300"/>
                  </a:lnTo>
                  <a:lnTo>
                    <a:pt x="824" y="600"/>
                  </a:lnTo>
                  <a:lnTo>
                    <a:pt x="824" y="450"/>
                  </a:lnTo>
                  <a:lnTo>
                    <a:pt x="0" y="450"/>
                  </a:lnTo>
                  <a:lnTo>
                    <a:pt x="0" y="150"/>
                  </a:lnTo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96" name="CustomShape 9"/>
          <p:cNvSpPr/>
          <p:nvPr/>
        </p:nvSpPr>
        <p:spPr>
          <a:xfrm>
            <a:off x="795240" y="4827600"/>
            <a:ext cx="179280" cy="3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10"/>
          <p:cNvSpPr/>
          <p:nvPr/>
        </p:nvSpPr>
        <p:spPr>
          <a:xfrm>
            <a:off x="493200" y="4390920"/>
            <a:ext cx="62737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Expressing derivatives in terms of the primed system: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298" name="CustomShape 11"/>
          <p:cNvSpPr/>
          <p:nvPr/>
        </p:nvSpPr>
        <p:spPr>
          <a:xfrm>
            <a:off x="2703600" y="3452760"/>
            <a:ext cx="4471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so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99" name="Picture 44" descr=""/>
          <p:cNvPicPr/>
          <p:nvPr/>
        </p:nvPicPr>
        <p:blipFill>
          <a:blip r:embed="rId9"/>
          <a:stretch/>
        </p:blipFill>
        <p:spPr>
          <a:xfrm>
            <a:off x="1592280" y="5962680"/>
            <a:ext cx="6060600" cy="669600"/>
          </a:xfrm>
          <a:prstGeom prst="rect">
            <a:avLst/>
          </a:prstGeom>
          <a:ln>
            <a:noFill/>
          </a:ln>
        </p:spPr>
      </p:pic>
      <p:grpSp>
        <p:nvGrpSpPr>
          <p:cNvPr id="1300" name="Group 12"/>
          <p:cNvGrpSpPr/>
          <p:nvPr/>
        </p:nvGrpSpPr>
        <p:grpSpPr>
          <a:xfrm>
            <a:off x="659880" y="5486400"/>
            <a:ext cx="4805640" cy="391680"/>
            <a:chOff x="659880" y="5486400"/>
            <a:chExt cx="4805640" cy="391680"/>
          </a:xfrm>
        </p:grpSpPr>
        <p:sp>
          <p:nvSpPr>
            <p:cNvPr id="1301" name="CustomShape 13"/>
            <p:cNvSpPr/>
            <p:nvPr/>
          </p:nvSpPr>
          <p:spPr>
            <a:xfrm>
              <a:off x="659880" y="5510160"/>
              <a:ext cx="48056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Since        anti-commutes with                    :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1302" name="Picture 47" descr=""/>
            <p:cNvPicPr/>
            <p:nvPr/>
          </p:nvPicPr>
          <p:blipFill>
            <a:blip r:embed="rId10"/>
            <a:stretch/>
          </p:blipFill>
          <p:spPr>
            <a:xfrm>
              <a:off x="1496880" y="5486400"/>
              <a:ext cx="263160" cy="321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3" name="Picture 48" descr=""/>
            <p:cNvPicPr/>
            <p:nvPr/>
          </p:nvPicPr>
          <p:blipFill>
            <a:blip r:embed="rId11"/>
            <a:stretch/>
          </p:blipFill>
          <p:spPr>
            <a:xfrm>
              <a:off x="4124880" y="5489640"/>
              <a:ext cx="1139760" cy="321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04" name="Picture 53" descr=""/>
          <p:cNvPicPr/>
          <p:nvPr/>
        </p:nvPicPr>
        <p:blipFill>
          <a:blip r:embed="rId12"/>
          <a:stretch/>
        </p:blipFill>
        <p:spPr>
          <a:xfrm>
            <a:off x="1316160" y="3036960"/>
            <a:ext cx="817200" cy="320400"/>
          </a:xfrm>
          <a:prstGeom prst="rect">
            <a:avLst/>
          </a:prstGeom>
          <a:ln>
            <a:noFill/>
          </a:ln>
        </p:spPr>
      </p:pic>
      <p:sp>
        <p:nvSpPr>
          <p:cNvPr id="1305" name="CustomShape 14"/>
          <p:cNvSpPr/>
          <p:nvPr/>
        </p:nvSpPr>
        <p:spPr>
          <a:xfrm>
            <a:off x="442080" y="685800"/>
            <a:ext cx="59234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Before leaving the Dirac equation, consider parity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06" name="CustomShape 15"/>
          <p:cNvSpPr/>
          <p:nvPr/>
        </p:nvSpPr>
        <p:spPr>
          <a:xfrm>
            <a:off x="8744040" y="2133720"/>
            <a:ext cx="819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(D17)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307" name="Picture 57" descr=""/>
          <p:cNvPicPr/>
          <p:nvPr/>
        </p:nvPicPr>
        <p:blipFill>
          <a:blip r:embed="rId13"/>
          <a:stretch/>
        </p:blipFill>
        <p:spPr>
          <a:xfrm>
            <a:off x="1386000" y="4813200"/>
            <a:ext cx="6014520" cy="631440"/>
          </a:xfrm>
          <a:prstGeom prst="rect">
            <a:avLst/>
          </a:prstGeom>
          <a:ln>
            <a:noFill/>
          </a:ln>
        </p:spPr>
      </p:pic>
      <p:sp>
        <p:nvSpPr>
          <p:cNvPr id="1308" name="CustomShape 16"/>
          <p:cNvSpPr/>
          <p:nvPr/>
        </p:nvSpPr>
        <p:spPr>
          <a:xfrm>
            <a:off x="487440" y="3968640"/>
            <a:ext cx="819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(D17)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F3D96CC6-BE11-4FD4-8C44-CE55A0A60B58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310" name="CustomShape 2"/>
          <p:cNvSpPr/>
          <p:nvPr/>
        </p:nvSpPr>
        <p:spPr>
          <a:xfrm>
            <a:off x="0" y="496800"/>
            <a:ext cx="99057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CustomShape 3"/>
          <p:cNvSpPr/>
          <p:nvPr/>
        </p:nvSpPr>
        <p:spPr>
          <a:xfrm>
            <a:off x="407880" y="1047600"/>
            <a:ext cx="821088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There for under parity transformations the form of the Dirac equation is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unchanged </a:t>
            </a:r>
            <a:r>
              <a:rPr b="1" lang="es-ES" sz="1800" spc="-1" strike="noStrike" u="sng">
                <a:solidFill>
                  <a:srgbClr val="ff0000"/>
                </a:solidFill>
                <a:uFillTx/>
                <a:latin typeface="Arial"/>
                <a:ea typeface="DejaVu Sans"/>
              </a:rPr>
              <a:t>provided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Dirac spinors transform as                                   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12" name="Picture 22" descr=""/>
          <p:cNvPicPr/>
          <p:nvPr/>
        </p:nvPicPr>
        <p:blipFill>
          <a:blip r:embed="rId1"/>
          <a:stretch/>
        </p:blipFill>
        <p:spPr>
          <a:xfrm>
            <a:off x="2298600" y="3249720"/>
            <a:ext cx="6470280" cy="1020240"/>
          </a:xfrm>
          <a:prstGeom prst="rect">
            <a:avLst/>
          </a:prstGeom>
          <a:ln>
            <a:noFill/>
          </a:ln>
        </p:spPr>
      </p:pic>
      <p:pic>
        <p:nvPicPr>
          <p:cNvPr id="1313" name="Picture 23" descr=""/>
          <p:cNvPicPr/>
          <p:nvPr/>
        </p:nvPicPr>
        <p:blipFill>
          <a:blip r:embed="rId2"/>
          <a:stretch/>
        </p:blipFill>
        <p:spPr>
          <a:xfrm>
            <a:off x="1641600" y="2851200"/>
            <a:ext cx="6190920" cy="320400"/>
          </a:xfrm>
          <a:prstGeom prst="rect">
            <a:avLst/>
          </a:prstGeom>
          <a:ln>
            <a:noFill/>
          </a:ln>
        </p:spPr>
      </p:pic>
      <p:sp>
        <p:nvSpPr>
          <p:cNvPr id="1314" name="CustomShape 4"/>
          <p:cNvSpPr/>
          <p:nvPr/>
        </p:nvSpPr>
        <p:spPr>
          <a:xfrm>
            <a:off x="417960" y="2449440"/>
            <a:ext cx="83386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a particle/anti-particle at rest the solutions to the Dirac Equation are: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315" name="CustomShape 5"/>
          <p:cNvSpPr/>
          <p:nvPr/>
        </p:nvSpPr>
        <p:spPr>
          <a:xfrm>
            <a:off x="1024920" y="3538440"/>
            <a:ext cx="6390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with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16" name="Picture 32" descr=""/>
          <p:cNvPicPr/>
          <p:nvPr/>
        </p:nvPicPr>
        <p:blipFill>
          <a:blip r:embed="rId3"/>
          <a:stretch/>
        </p:blipFill>
        <p:spPr>
          <a:xfrm>
            <a:off x="704880" y="4330800"/>
            <a:ext cx="4382640" cy="1109160"/>
          </a:xfrm>
          <a:prstGeom prst="rect">
            <a:avLst/>
          </a:prstGeom>
          <a:ln>
            <a:noFill/>
          </a:ln>
        </p:spPr>
      </p:pic>
      <p:sp>
        <p:nvSpPr>
          <p:cNvPr id="1317" name="CustomShape 6"/>
          <p:cNvSpPr/>
          <p:nvPr/>
        </p:nvSpPr>
        <p:spPr>
          <a:xfrm>
            <a:off x="5438880" y="4678200"/>
            <a:ext cx="6192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etc.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1318" name="Group 7"/>
          <p:cNvGrpSpPr/>
          <p:nvPr/>
        </p:nvGrpSpPr>
        <p:grpSpPr>
          <a:xfrm>
            <a:off x="6680160" y="4468680"/>
            <a:ext cx="2880720" cy="899640"/>
            <a:chOff x="6680160" y="4468680"/>
            <a:chExt cx="2880720" cy="899640"/>
          </a:xfrm>
        </p:grpSpPr>
        <p:grpSp>
          <p:nvGrpSpPr>
            <p:cNvPr id="1319" name="Group 8"/>
            <p:cNvGrpSpPr/>
            <p:nvPr/>
          </p:nvGrpSpPr>
          <p:grpSpPr>
            <a:xfrm>
              <a:off x="6751440" y="4539960"/>
              <a:ext cx="2725560" cy="682200"/>
              <a:chOff x="6751440" y="4539960"/>
              <a:chExt cx="2725560" cy="682200"/>
            </a:xfrm>
          </p:grpSpPr>
          <p:pic>
            <p:nvPicPr>
              <p:cNvPr id="1320" name="Picture 38" descr=""/>
              <p:cNvPicPr/>
              <p:nvPr/>
            </p:nvPicPr>
            <p:blipFill>
              <a:blip r:embed="rId4"/>
              <a:stretch/>
            </p:blipFill>
            <p:spPr>
              <a:xfrm>
                <a:off x="8191440" y="4900320"/>
                <a:ext cx="1285560" cy="3218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21" name="Picture 39" descr=""/>
              <p:cNvPicPr/>
              <p:nvPr/>
            </p:nvPicPr>
            <p:blipFill>
              <a:blip r:embed="rId5"/>
              <a:stretch/>
            </p:blipFill>
            <p:spPr>
              <a:xfrm>
                <a:off x="8196120" y="4539960"/>
                <a:ext cx="1255320" cy="320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22" name="Picture 40" descr=""/>
              <p:cNvPicPr/>
              <p:nvPr/>
            </p:nvPicPr>
            <p:blipFill>
              <a:blip r:embed="rId6"/>
              <a:stretch/>
            </p:blipFill>
            <p:spPr>
              <a:xfrm>
                <a:off x="6751440" y="4900320"/>
                <a:ext cx="1314000" cy="3204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23" name="Picture 41" descr=""/>
              <p:cNvPicPr/>
              <p:nvPr/>
            </p:nvPicPr>
            <p:blipFill>
              <a:blip r:embed="rId7"/>
              <a:stretch/>
            </p:blipFill>
            <p:spPr>
              <a:xfrm>
                <a:off x="6751440" y="4539960"/>
                <a:ext cx="1285560" cy="321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24" name="CustomShape 9"/>
            <p:cNvSpPr/>
            <p:nvPr/>
          </p:nvSpPr>
          <p:spPr>
            <a:xfrm>
              <a:off x="6680160" y="4468680"/>
              <a:ext cx="2880720" cy="89964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5" name="CustomShape 10"/>
          <p:cNvSpPr/>
          <p:nvPr/>
        </p:nvSpPr>
        <p:spPr>
          <a:xfrm>
            <a:off x="6213600" y="4827600"/>
            <a:ext cx="323280" cy="109080"/>
          </a:xfrm>
          <a:custGeom>
            <a:avLst/>
            <a:gdLst/>
            <a:ahLst/>
            <a:rect l="l" t="t" r="r" b="b"/>
            <a:pathLst>
              <a:path w="901" h="306">
                <a:moveTo>
                  <a:pt x="0" y="76"/>
                </a:moveTo>
                <a:lnTo>
                  <a:pt x="675" y="76"/>
                </a:lnTo>
                <a:lnTo>
                  <a:pt x="675" y="0"/>
                </a:lnTo>
                <a:lnTo>
                  <a:pt x="900" y="152"/>
                </a:lnTo>
                <a:lnTo>
                  <a:pt x="675" y="305"/>
                </a:lnTo>
                <a:lnTo>
                  <a:pt x="675" y="228"/>
                </a:lnTo>
                <a:lnTo>
                  <a:pt x="0" y="228"/>
                </a:lnTo>
                <a:lnTo>
                  <a:pt x="0" y="76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CustomShape 11"/>
          <p:cNvSpPr/>
          <p:nvPr/>
        </p:nvSpPr>
        <p:spPr>
          <a:xfrm>
            <a:off x="444240" y="5481720"/>
            <a:ext cx="895428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Hence an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anti-particle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at rest has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opposite intrinsic parity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to a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particle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at rest. 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Convention: particles are chosen to have +ve parity; corresponds to choosing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1327" name="Group 12"/>
          <p:cNvGrpSpPr/>
          <p:nvPr/>
        </p:nvGrpSpPr>
        <p:grpSpPr>
          <a:xfrm>
            <a:off x="1034280" y="2158920"/>
            <a:ext cx="7678440" cy="367920"/>
            <a:chOff x="1034280" y="2158920"/>
            <a:chExt cx="7678440" cy="367920"/>
          </a:xfrm>
        </p:grpSpPr>
        <p:pic>
          <p:nvPicPr>
            <p:cNvPr id="1328" name="Picture 20" descr=""/>
            <p:cNvPicPr/>
            <p:nvPr/>
          </p:nvPicPr>
          <p:blipFill>
            <a:blip r:embed="rId8"/>
            <a:stretch/>
          </p:blipFill>
          <p:spPr>
            <a:xfrm>
              <a:off x="7438680" y="2170080"/>
              <a:ext cx="1050480" cy="32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29" name="CustomShape 13"/>
            <p:cNvSpPr/>
            <p:nvPr/>
          </p:nvSpPr>
          <p:spPr>
            <a:xfrm>
              <a:off x="1034280" y="2158920"/>
              <a:ext cx="7678440" cy="36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008000"/>
                  </a:solidFill>
                  <a:latin typeface="Arial"/>
                  <a:ea typeface="DejaVu Sans"/>
                </a:rPr>
                <a:t>(note the above algebra doesn’t depend  on the choice of                   )</a:t>
              </a:r>
              <a:endParaRPr b="0" lang="es-ES" sz="1800" spc="-1" strike="noStrike">
                <a:latin typeface="Arial"/>
              </a:endParaRPr>
            </a:p>
          </p:txBody>
        </p:sp>
      </p:grpSp>
      <p:grpSp>
        <p:nvGrpSpPr>
          <p:cNvPr id="1330" name="Group 14"/>
          <p:cNvGrpSpPr/>
          <p:nvPr/>
        </p:nvGrpSpPr>
        <p:grpSpPr>
          <a:xfrm>
            <a:off x="3405240" y="1695600"/>
            <a:ext cx="2268000" cy="467640"/>
            <a:chOff x="3405240" y="1695600"/>
            <a:chExt cx="2268000" cy="467640"/>
          </a:xfrm>
        </p:grpSpPr>
        <p:pic>
          <p:nvPicPr>
            <p:cNvPr id="1331" name="Picture 19" descr=""/>
            <p:cNvPicPr/>
            <p:nvPr/>
          </p:nvPicPr>
          <p:blipFill>
            <a:blip r:embed="rId9"/>
            <a:stretch/>
          </p:blipFill>
          <p:spPr>
            <a:xfrm>
              <a:off x="3476520" y="1766520"/>
              <a:ext cx="2131920" cy="32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32" name="CustomShape 15"/>
            <p:cNvSpPr/>
            <p:nvPr/>
          </p:nvSpPr>
          <p:spPr>
            <a:xfrm>
              <a:off x="3405240" y="1695600"/>
              <a:ext cx="2268000" cy="46764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3" name="Group 16"/>
          <p:cNvGrpSpPr/>
          <p:nvPr/>
        </p:nvGrpSpPr>
        <p:grpSpPr>
          <a:xfrm>
            <a:off x="4232160" y="6129360"/>
            <a:ext cx="1188720" cy="394920"/>
            <a:chOff x="4232160" y="6129360"/>
            <a:chExt cx="1188720" cy="394920"/>
          </a:xfrm>
        </p:grpSpPr>
        <p:pic>
          <p:nvPicPr>
            <p:cNvPr id="1334" name="Picture 48" descr=""/>
            <p:cNvPicPr/>
            <p:nvPr/>
          </p:nvPicPr>
          <p:blipFill>
            <a:blip r:embed="rId10"/>
            <a:stretch/>
          </p:blipFill>
          <p:spPr>
            <a:xfrm>
              <a:off x="4297320" y="6167520"/>
              <a:ext cx="1050480" cy="32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35" name="CustomShape 17"/>
            <p:cNvSpPr/>
            <p:nvPr/>
          </p:nvSpPr>
          <p:spPr>
            <a:xfrm>
              <a:off x="4232160" y="6129360"/>
              <a:ext cx="1188720" cy="39492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6" name="Group 18"/>
          <p:cNvGrpSpPr/>
          <p:nvPr/>
        </p:nvGrpSpPr>
        <p:grpSpPr>
          <a:xfrm>
            <a:off x="559080" y="85680"/>
            <a:ext cx="8749800" cy="729720"/>
            <a:chOff x="559080" y="85680"/>
            <a:chExt cx="8749800" cy="729720"/>
          </a:xfrm>
        </p:grpSpPr>
        <p:pic>
          <p:nvPicPr>
            <p:cNvPr id="1337" name="Picture 7" descr=""/>
            <p:cNvPicPr/>
            <p:nvPr/>
          </p:nvPicPr>
          <p:blipFill>
            <a:blip r:embed="rId11"/>
            <a:stretch/>
          </p:blipFill>
          <p:spPr>
            <a:xfrm>
              <a:off x="3730680" y="85680"/>
              <a:ext cx="5578200" cy="7297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338" name="Group 19"/>
            <p:cNvGrpSpPr/>
            <p:nvPr/>
          </p:nvGrpSpPr>
          <p:grpSpPr>
            <a:xfrm>
              <a:off x="559080" y="264960"/>
              <a:ext cx="2496600" cy="367920"/>
              <a:chOff x="559080" y="264960"/>
              <a:chExt cx="2496600" cy="367920"/>
            </a:xfrm>
          </p:grpSpPr>
          <p:sp>
            <p:nvSpPr>
              <p:cNvPr id="1339" name="CustomShape 20"/>
              <p:cNvSpPr/>
              <p:nvPr/>
            </p:nvSpPr>
            <p:spPr>
              <a:xfrm>
                <a:off x="559080" y="264960"/>
                <a:ext cx="2240640" cy="3679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6800" bIns="468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s-ES" sz="1800" spc="-1" strike="noStrike">
                    <a:solidFill>
                      <a:srgbClr val="333399"/>
                    </a:solidFill>
                    <a:latin typeface="Arial"/>
                    <a:ea typeface="DejaVu Sans"/>
                  </a:rPr>
                  <a:t>Pre-multiplying by </a:t>
                </a:r>
                <a:endParaRPr b="0" lang="es-ES" sz="1800" spc="-1" strike="noStrike">
                  <a:latin typeface="Arial"/>
                </a:endParaRPr>
              </a:p>
            </p:txBody>
          </p:sp>
          <p:pic>
            <p:nvPicPr>
              <p:cNvPr id="1340" name="Picture 14" descr=""/>
              <p:cNvPicPr/>
              <p:nvPr/>
            </p:nvPicPr>
            <p:blipFill>
              <a:blip r:embed="rId12"/>
              <a:stretch/>
            </p:blipFill>
            <p:spPr>
              <a:xfrm>
                <a:off x="2792520" y="276120"/>
                <a:ext cx="263160" cy="321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41" name="CustomShape 21"/>
            <p:cNvSpPr/>
            <p:nvPr/>
          </p:nvSpPr>
          <p:spPr>
            <a:xfrm>
              <a:off x="3260880" y="409320"/>
              <a:ext cx="178920" cy="107640"/>
            </a:xfrm>
            <a:custGeom>
              <a:avLst/>
              <a:gdLst/>
              <a:ahLst/>
              <a:rect l="l" t="t" r="r" b="b"/>
              <a:pathLst>
                <a:path w="500" h="302">
                  <a:moveTo>
                    <a:pt x="0" y="75"/>
                  </a:moveTo>
                  <a:lnTo>
                    <a:pt x="374" y="75"/>
                  </a:lnTo>
                  <a:lnTo>
                    <a:pt x="374" y="0"/>
                  </a:lnTo>
                  <a:lnTo>
                    <a:pt x="499" y="150"/>
                  </a:lnTo>
                  <a:lnTo>
                    <a:pt x="374" y="301"/>
                  </a:lnTo>
                  <a:lnTo>
                    <a:pt x="374" y="225"/>
                  </a:lnTo>
                  <a:lnTo>
                    <a:pt x="0" y="225"/>
                  </a:lnTo>
                  <a:lnTo>
                    <a:pt x="0" y="75"/>
                  </a:lnTo>
                </a:path>
              </a:pathLst>
            </a:custGeom>
            <a:noFill/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42" name="CustomShape 22"/>
          <p:cNvSpPr/>
          <p:nvPr/>
        </p:nvSpPr>
        <p:spPr>
          <a:xfrm>
            <a:off x="407160" y="738360"/>
            <a:ext cx="600408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is the Dirac equation in the new coordinates.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234DB44D-3D0F-428E-B828-E831976F44CA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344" name="CustomShape 2"/>
          <p:cNvSpPr/>
          <p:nvPr/>
        </p:nvSpPr>
        <p:spPr>
          <a:xfrm>
            <a:off x="1209240" y="2808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ff3300"/>
                </a:solidFill>
                <a:latin typeface="Arial"/>
              </a:rPr>
              <a:t>Summary</a:t>
            </a:r>
            <a:endParaRPr b="0" lang="es-ES" sz="3600" spc="-1" strike="noStrike">
              <a:latin typeface="Arial"/>
            </a:endParaRPr>
          </a:p>
        </p:txBody>
      </p:sp>
      <p:pic>
        <p:nvPicPr>
          <p:cNvPr id="1345" name="Picture 4" descr=""/>
          <p:cNvPicPr/>
          <p:nvPr/>
        </p:nvPicPr>
        <p:blipFill>
          <a:blip r:embed="rId1"/>
          <a:stretch/>
        </p:blipFill>
        <p:spPr>
          <a:xfrm>
            <a:off x="3530520" y="1130400"/>
            <a:ext cx="3331800" cy="642600"/>
          </a:xfrm>
          <a:prstGeom prst="rect">
            <a:avLst/>
          </a:prstGeom>
          <a:ln>
            <a:noFill/>
          </a:ln>
        </p:spPr>
      </p:pic>
      <p:sp>
        <p:nvSpPr>
          <p:cNvPr id="1346" name="CustomShape 3"/>
          <p:cNvSpPr/>
          <p:nvPr/>
        </p:nvSpPr>
        <p:spPr>
          <a:xfrm>
            <a:off x="370800" y="692280"/>
            <a:ext cx="866412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formulation of relativistic quantum mechanics starting from the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linear Dirac equation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1347" name="Group 4"/>
          <p:cNvGrpSpPr/>
          <p:nvPr/>
        </p:nvGrpSpPr>
        <p:grpSpPr>
          <a:xfrm>
            <a:off x="739800" y="1736640"/>
            <a:ext cx="8048520" cy="398520"/>
            <a:chOff x="739800" y="1736640"/>
            <a:chExt cx="8048520" cy="398520"/>
          </a:xfrm>
        </p:grpSpPr>
        <p:sp>
          <p:nvSpPr>
            <p:cNvPr id="1348" name="CustomShape 5"/>
            <p:cNvSpPr/>
            <p:nvPr/>
          </p:nvSpPr>
          <p:spPr>
            <a:xfrm>
              <a:off x="739800" y="1809720"/>
              <a:ext cx="468000" cy="215640"/>
            </a:xfrm>
            <a:custGeom>
              <a:avLst/>
              <a:gdLst/>
              <a:ahLst/>
              <a:rect l="l" t="t" r="r" b="b"/>
              <a:pathLst>
                <a:path w="1303" h="602">
                  <a:moveTo>
                    <a:pt x="0" y="150"/>
                  </a:moveTo>
                  <a:lnTo>
                    <a:pt x="976" y="150"/>
                  </a:lnTo>
                  <a:lnTo>
                    <a:pt x="976" y="0"/>
                  </a:lnTo>
                  <a:lnTo>
                    <a:pt x="1302" y="300"/>
                  </a:lnTo>
                  <a:lnTo>
                    <a:pt x="976" y="601"/>
                  </a:lnTo>
                  <a:lnTo>
                    <a:pt x="976" y="450"/>
                  </a:lnTo>
                  <a:lnTo>
                    <a:pt x="0" y="450"/>
                  </a:lnTo>
                  <a:lnTo>
                    <a:pt x="0" y="150"/>
                  </a:lnTo>
                </a:path>
              </a:pathLst>
            </a:custGeom>
            <a:solidFill>
              <a:srgbClr val="ff0000"/>
            </a:solidFill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9" name="CustomShape 6"/>
            <p:cNvSpPr/>
            <p:nvPr/>
          </p:nvSpPr>
          <p:spPr>
            <a:xfrm>
              <a:off x="1271520" y="1736640"/>
              <a:ext cx="751680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New degrees of freedom : found to describe Spin </a:t>
              </a:r>
              <a:r>
                <a:rPr b="1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½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particles</a:t>
              </a:r>
              <a:endParaRPr b="0" lang="es-ES" sz="2000" spc="-1" strike="noStrike">
                <a:latin typeface="Arial"/>
              </a:endParaRPr>
            </a:p>
          </p:txBody>
        </p:sp>
      </p:grpSp>
      <p:sp>
        <p:nvSpPr>
          <p:cNvPr id="1350" name="CustomShape 7"/>
          <p:cNvSpPr/>
          <p:nvPr/>
        </p:nvSpPr>
        <p:spPr>
          <a:xfrm>
            <a:off x="402480" y="4292640"/>
            <a:ext cx="876420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With the Dirac equation: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forced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to have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two positive energy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two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negative energy solutions 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351" name="Picture 9" descr=""/>
          <p:cNvPicPr/>
          <p:nvPr/>
        </p:nvPicPr>
        <p:blipFill>
          <a:blip r:embed="rId2"/>
          <a:stretch/>
        </p:blipFill>
        <p:spPr>
          <a:xfrm>
            <a:off x="3699000" y="6114960"/>
            <a:ext cx="2117160" cy="274320"/>
          </a:xfrm>
          <a:prstGeom prst="rect">
            <a:avLst/>
          </a:prstGeom>
          <a:ln>
            <a:noFill/>
          </a:ln>
        </p:spPr>
      </p:pic>
      <p:sp>
        <p:nvSpPr>
          <p:cNvPr id="1352" name="CustomShape 8"/>
          <p:cNvSpPr/>
          <p:nvPr/>
        </p:nvSpPr>
        <p:spPr>
          <a:xfrm>
            <a:off x="407160" y="5049720"/>
            <a:ext cx="8624880" cy="100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Feynman-Stückelberg interpretation: -ve energy particle solutions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propagating backwards in time correspond to physical +ve energy 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anti-particles propagating forwards in time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353" name="Picture 37" descr=""/>
          <p:cNvPicPr/>
          <p:nvPr/>
        </p:nvPicPr>
        <p:blipFill>
          <a:blip r:embed="rId3"/>
          <a:stretch/>
        </p:blipFill>
        <p:spPr>
          <a:xfrm>
            <a:off x="3046320" y="2641680"/>
            <a:ext cx="3130200" cy="462960"/>
          </a:xfrm>
          <a:prstGeom prst="rect">
            <a:avLst/>
          </a:prstGeom>
          <a:ln>
            <a:noFill/>
          </a:ln>
        </p:spPr>
      </p:pic>
      <p:sp>
        <p:nvSpPr>
          <p:cNvPr id="1354" name="CustomShape 9"/>
          <p:cNvSpPr/>
          <p:nvPr/>
        </p:nvSpPr>
        <p:spPr>
          <a:xfrm>
            <a:off x="402120" y="2203560"/>
            <a:ext cx="85377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 terms of 4x4 gamma matrices the Dirac Equation can be written: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355" name="Picture 42" descr=""/>
          <p:cNvPicPr/>
          <p:nvPr/>
        </p:nvPicPr>
        <p:blipFill>
          <a:blip r:embed="rId4"/>
          <a:stretch/>
        </p:blipFill>
        <p:spPr>
          <a:xfrm>
            <a:off x="2720880" y="3645000"/>
            <a:ext cx="4032000" cy="439200"/>
          </a:xfrm>
          <a:prstGeom prst="rect">
            <a:avLst/>
          </a:prstGeom>
          <a:ln>
            <a:noFill/>
          </a:ln>
        </p:spPr>
      </p:pic>
      <p:sp>
        <p:nvSpPr>
          <p:cNvPr id="1356" name="CustomShape 10"/>
          <p:cNvSpPr/>
          <p:nvPr/>
        </p:nvSpPr>
        <p:spPr>
          <a:xfrm>
            <a:off x="372240" y="3176640"/>
            <a:ext cx="66038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Introduces the 4-vector current and adjoint spinor: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1F702139-B07C-491D-B2DF-4235636BADCE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358" name="CustomShape 2"/>
          <p:cNvSpPr/>
          <p:nvPr/>
        </p:nvSpPr>
        <p:spPr>
          <a:xfrm>
            <a:off x="400680" y="822240"/>
            <a:ext cx="8271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Most useful basis: particle and anti-particle helicity eigenstates  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1359" name="Group 3"/>
          <p:cNvGrpSpPr/>
          <p:nvPr/>
        </p:nvGrpSpPr>
        <p:grpSpPr>
          <a:xfrm>
            <a:off x="571680" y="1292400"/>
            <a:ext cx="8881560" cy="1078920"/>
            <a:chOff x="571680" y="1292400"/>
            <a:chExt cx="8881560" cy="1078920"/>
          </a:xfrm>
        </p:grpSpPr>
        <p:sp>
          <p:nvSpPr>
            <p:cNvPr id="1360" name="Line 4"/>
            <p:cNvSpPr/>
            <p:nvPr/>
          </p:nvSpPr>
          <p:spPr>
            <a:xfrm flipV="1">
              <a:off x="981360" y="1357920"/>
              <a:ext cx="936000" cy="92304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CustomShape 5"/>
            <p:cNvSpPr/>
            <p:nvPr/>
          </p:nvSpPr>
          <p:spPr>
            <a:xfrm rot="18923400">
              <a:off x="1120680" y="1536480"/>
              <a:ext cx="396720" cy="215280"/>
            </a:xfrm>
            <a:custGeom>
              <a:avLst/>
              <a:gdLst/>
              <a:ahLst/>
              <a:rect l="l" t="t" r="r" b="b"/>
              <a:pathLst>
                <a:path w="1105" h="600">
                  <a:moveTo>
                    <a:pt x="0" y="150"/>
                  </a:moveTo>
                  <a:lnTo>
                    <a:pt x="828" y="149"/>
                  </a:lnTo>
                  <a:lnTo>
                    <a:pt x="828" y="0"/>
                  </a:lnTo>
                  <a:lnTo>
                    <a:pt x="1104" y="299"/>
                  </a:lnTo>
                  <a:lnTo>
                    <a:pt x="828" y="599"/>
                  </a:lnTo>
                  <a:lnTo>
                    <a:pt x="828" y="449"/>
                  </a:lnTo>
                  <a:lnTo>
                    <a:pt x="0" y="449"/>
                  </a:lnTo>
                  <a:lnTo>
                    <a:pt x="0" y="150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62" name="Picture 8" descr=""/>
            <p:cNvPicPr/>
            <p:nvPr/>
          </p:nvPicPr>
          <p:blipFill>
            <a:blip r:embed="rId1"/>
            <a:stretch/>
          </p:blipFill>
          <p:spPr>
            <a:xfrm>
              <a:off x="1670040" y="1830600"/>
              <a:ext cx="875880" cy="263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63" name="Line 6"/>
            <p:cNvSpPr/>
            <p:nvPr/>
          </p:nvSpPr>
          <p:spPr>
            <a:xfrm flipV="1">
              <a:off x="3048840" y="1416960"/>
              <a:ext cx="968040" cy="886680"/>
            </a:xfrm>
            <a:prstGeom prst="line">
              <a:avLst/>
            </a:prstGeom>
            <a:ln w="2844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CustomShape 7"/>
            <p:cNvSpPr/>
            <p:nvPr/>
          </p:nvSpPr>
          <p:spPr>
            <a:xfrm rot="8250600">
              <a:off x="3168360" y="1612440"/>
              <a:ext cx="394920" cy="215640"/>
            </a:xfrm>
            <a:custGeom>
              <a:avLst/>
              <a:gdLst/>
              <a:ahLst/>
              <a:rect l="l" t="t" r="r" b="b"/>
              <a:pathLst>
                <a:path w="1100" h="602">
                  <a:moveTo>
                    <a:pt x="0" y="151"/>
                  </a:moveTo>
                  <a:lnTo>
                    <a:pt x="823" y="150"/>
                  </a:lnTo>
                  <a:lnTo>
                    <a:pt x="823" y="0"/>
                  </a:lnTo>
                  <a:lnTo>
                    <a:pt x="1099" y="300"/>
                  </a:lnTo>
                  <a:lnTo>
                    <a:pt x="824" y="601"/>
                  </a:lnTo>
                  <a:lnTo>
                    <a:pt x="824" y="450"/>
                  </a:lnTo>
                  <a:lnTo>
                    <a:pt x="0" y="451"/>
                  </a:lnTo>
                  <a:lnTo>
                    <a:pt x="0" y="151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65" name="Picture 11" descr=""/>
            <p:cNvPicPr/>
            <p:nvPr/>
          </p:nvPicPr>
          <p:blipFill>
            <a:blip r:embed="rId2"/>
            <a:stretch/>
          </p:blipFill>
          <p:spPr>
            <a:xfrm>
              <a:off x="3902040" y="1832040"/>
              <a:ext cx="875880" cy="232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66" name="CustomShape 8"/>
            <p:cNvSpPr/>
            <p:nvPr/>
          </p:nvSpPr>
          <p:spPr>
            <a:xfrm>
              <a:off x="571680" y="1292400"/>
              <a:ext cx="4355640" cy="107892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Line 9"/>
            <p:cNvSpPr/>
            <p:nvPr/>
          </p:nvSpPr>
          <p:spPr>
            <a:xfrm flipV="1">
              <a:off x="5512320" y="1357920"/>
              <a:ext cx="935640" cy="923040"/>
            </a:xfrm>
            <a:prstGeom prst="line">
              <a:avLst/>
            </a:prstGeom>
            <a:ln w="2844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CustomShape 10"/>
            <p:cNvSpPr/>
            <p:nvPr/>
          </p:nvSpPr>
          <p:spPr>
            <a:xfrm rot="18923400">
              <a:off x="5651280" y="1536480"/>
              <a:ext cx="396360" cy="215280"/>
            </a:xfrm>
            <a:custGeom>
              <a:avLst/>
              <a:gdLst/>
              <a:ahLst/>
              <a:rect l="l" t="t" r="r" b="b"/>
              <a:pathLst>
                <a:path w="1104" h="601">
                  <a:moveTo>
                    <a:pt x="0" y="149"/>
                  </a:moveTo>
                  <a:lnTo>
                    <a:pt x="827" y="149"/>
                  </a:lnTo>
                  <a:lnTo>
                    <a:pt x="827" y="0"/>
                  </a:lnTo>
                  <a:lnTo>
                    <a:pt x="1103" y="299"/>
                  </a:lnTo>
                  <a:lnTo>
                    <a:pt x="827" y="600"/>
                  </a:lnTo>
                  <a:lnTo>
                    <a:pt x="827" y="450"/>
                  </a:lnTo>
                  <a:lnTo>
                    <a:pt x="0" y="450"/>
                  </a:lnTo>
                  <a:lnTo>
                    <a:pt x="0" y="149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69" name="Picture 15" descr=""/>
            <p:cNvPicPr/>
            <p:nvPr/>
          </p:nvPicPr>
          <p:blipFill>
            <a:blip r:embed="rId3"/>
            <a:stretch/>
          </p:blipFill>
          <p:spPr>
            <a:xfrm>
              <a:off x="6200640" y="1830600"/>
              <a:ext cx="876240" cy="263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70" name="Line 11"/>
            <p:cNvSpPr/>
            <p:nvPr/>
          </p:nvSpPr>
          <p:spPr>
            <a:xfrm flipV="1">
              <a:off x="7579800" y="1416960"/>
              <a:ext cx="968040" cy="886680"/>
            </a:xfrm>
            <a:prstGeom prst="line">
              <a:avLst/>
            </a:prstGeom>
            <a:ln w="28440">
              <a:solidFill>
                <a:srgbClr val="ff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1" name="CustomShape 12"/>
            <p:cNvSpPr/>
            <p:nvPr/>
          </p:nvSpPr>
          <p:spPr>
            <a:xfrm rot="8250600">
              <a:off x="7698960" y="1612440"/>
              <a:ext cx="394920" cy="215640"/>
            </a:xfrm>
            <a:custGeom>
              <a:avLst/>
              <a:gdLst/>
              <a:ahLst/>
              <a:rect l="l" t="t" r="r" b="b"/>
              <a:pathLst>
                <a:path w="1101" h="602">
                  <a:moveTo>
                    <a:pt x="0" y="151"/>
                  </a:moveTo>
                  <a:lnTo>
                    <a:pt x="823" y="150"/>
                  </a:lnTo>
                  <a:lnTo>
                    <a:pt x="824" y="0"/>
                  </a:lnTo>
                  <a:lnTo>
                    <a:pt x="1100" y="299"/>
                  </a:lnTo>
                  <a:lnTo>
                    <a:pt x="825" y="601"/>
                  </a:lnTo>
                  <a:lnTo>
                    <a:pt x="824" y="450"/>
                  </a:lnTo>
                  <a:lnTo>
                    <a:pt x="0" y="451"/>
                  </a:lnTo>
                  <a:lnTo>
                    <a:pt x="0" y="151"/>
                  </a:lnTo>
                </a:path>
              </a:pathLst>
            </a:custGeom>
            <a:solidFill>
              <a:srgbClr val="ff0000"/>
            </a:solidFill>
            <a:ln w="1260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72" name="Picture 18" descr=""/>
            <p:cNvPicPr/>
            <p:nvPr/>
          </p:nvPicPr>
          <p:blipFill>
            <a:blip r:embed="rId4"/>
            <a:stretch/>
          </p:blipFill>
          <p:spPr>
            <a:xfrm>
              <a:off x="8432640" y="1832040"/>
              <a:ext cx="876240" cy="232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73" name="CustomShape 13"/>
            <p:cNvSpPr/>
            <p:nvPr/>
          </p:nvSpPr>
          <p:spPr>
            <a:xfrm>
              <a:off x="5097600" y="1292400"/>
              <a:ext cx="4355640" cy="107892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74" name="Picture 20" descr=""/>
            <p:cNvPicPr/>
            <p:nvPr/>
          </p:nvPicPr>
          <p:blipFill>
            <a:blip r:embed="rId5"/>
            <a:stretch/>
          </p:blipFill>
          <p:spPr>
            <a:xfrm>
              <a:off x="920880" y="1398600"/>
              <a:ext cx="232920" cy="232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5" name="Picture 21" descr=""/>
            <p:cNvPicPr/>
            <p:nvPr/>
          </p:nvPicPr>
          <p:blipFill>
            <a:blip r:embed="rId6"/>
            <a:stretch/>
          </p:blipFill>
          <p:spPr>
            <a:xfrm>
              <a:off x="3044880" y="1398600"/>
              <a:ext cx="232920" cy="232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6" name="Picture 22" descr=""/>
            <p:cNvPicPr/>
            <p:nvPr/>
          </p:nvPicPr>
          <p:blipFill>
            <a:blip r:embed="rId7"/>
            <a:stretch/>
          </p:blipFill>
          <p:spPr>
            <a:xfrm>
              <a:off x="5511960" y="1398600"/>
              <a:ext cx="261360" cy="232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7" name="Picture 23" descr=""/>
            <p:cNvPicPr/>
            <p:nvPr/>
          </p:nvPicPr>
          <p:blipFill>
            <a:blip r:embed="rId8"/>
            <a:stretch/>
          </p:blipFill>
          <p:spPr>
            <a:xfrm>
              <a:off x="7545240" y="1417680"/>
              <a:ext cx="261720" cy="2329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78" name="CustomShape 14"/>
          <p:cNvSpPr/>
          <p:nvPr/>
        </p:nvSpPr>
        <p:spPr>
          <a:xfrm>
            <a:off x="412920" y="2584440"/>
            <a:ext cx="866412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 terms of 4-component spinors, the charge conjugation and parity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operations are: 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1379" name="Group 15"/>
          <p:cNvGrpSpPr/>
          <p:nvPr/>
        </p:nvGrpSpPr>
        <p:grpSpPr>
          <a:xfrm>
            <a:off x="2179800" y="3521160"/>
            <a:ext cx="2268000" cy="468000"/>
            <a:chOff x="2179800" y="3521160"/>
            <a:chExt cx="2268000" cy="468000"/>
          </a:xfrm>
        </p:grpSpPr>
        <p:sp>
          <p:nvSpPr>
            <p:cNvPr id="1380" name="CustomShape 16"/>
            <p:cNvSpPr/>
            <p:nvPr/>
          </p:nvSpPr>
          <p:spPr>
            <a:xfrm>
              <a:off x="2179800" y="3521160"/>
              <a:ext cx="2268000" cy="46800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81" name="Picture 32" descr=""/>
            <p:cNvPicPr/>
            <p:nvPr/>
          </p:nvPicPr>
          <p:blipFill>
            <a:blip r:embed="rId9"/>
            <a:stretch/>
          </p:blipFill>
          <p:spPr>
            <a:xfrm>
              <a:off x="2251080" y="3557880"/>
              <a:ext cx="2072880" cy="3502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82" name="Group 17"/>
          <p:cNvGrpSpPr/>
          <p:nvPr/>
        </p:nvGrpSpPr>
        <p:grpSpPr>
          <a:xfrm>
            <a:off x="4989600" y="3522600"/>
            <a:ext cx="2268000" cy="468000"/>
            <a:chOff x="4989600" y="3522600"/>
            <a:chExt cx="2268000" cy="468000"/>
          </a:xfrm>
        </p:grpSpPr>
        <p:grpSp>
          <p:nvGrpSpPr>
            <p:cNvPr id="1383" name="Group 18"/>
            <p:cNvGrpSpPr/>
            <p:nvPr/>
          </p:nvGrpSpPr>
          <p:grpSpPr>
            <a:xfrm>
              <a:off x="4989600" y="3522600"/>
              <a:ext cx="2268000" cy="468000"/>
              <a:chOff x="4989600" y="3522600"/>
              <a:chExt cx="2268000" cy="468000"/>
            </a:xfrm>
          </p:grpSpPr>
          <p:sp>
            <p:nvSpPr>
              <p:cNvPr id="1384" name="CustomShape 19"/>
              <p:cNvSpPr/>
              <p:nvPr/>
            </p:nvSpPr>
            <p:spPr>
              <a:xfrm>
                <a:off x="4989600" y="3522600"/>
                <a:ext cx="2268000" cy="468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pic>
            <p:nvPicPr>
              <p:cNvPr id="1385" name="Picture 33" descr=""/>
              <p:cNvPicPr/>
              <p:nvPr/>
            </p:nvPicPr>
            <p:blipFill>
              <a:blip r:embed="rId10"/>
              <a:stretch/>
            </p:blipFill>
            <p:spPr>
              <a:xfrm>
                <a:off x="5060880" y="3594240"/>
                <a:ext cx="1898280" cy="3204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386" name="CustomShape 20"/>
            <p:cNvSpPr/>
            <p:nvPr/>
          </p:nvSpPr>
          <p:spPr>
            <a:xfrm>
              <a:off x="5024520" y="3522600"/>
              <a:ext cx="2015640" cy="46656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87" name="CustomShape 21"/>
          <p:cNvSpPr/>
          <p:nvPr/>
        </p:nvSpPr>
        <p:spPr>
          <a:xfrm>
            <a:off x="947160" y="4454640"/>
            <a:ext cx="818424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33339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Now have all we need to know about a relativistic description of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particles…  next discuss particle interactions and QED.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0F0924F9-A2C9-4E7F-A5E3-95ED4FA12B8E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1389" name="Picture 6" descr=""/>
          <p:cNvPicPr/>
          <p:nvPr/>
        </p:nvPicPr>
        <p:blipFill>
          <a:blip r:embed="rId1"/>
          <a:stretch/>
        </p:blipFill>
        <p:spPr>
          <a:xfrm>
            <a:off x="2432160" y="720720"/>
            <a:ext cx="3023640" cy="583920"/>
          </a:xfrm>
          <a:prstGeom prst="rect">
            <a:avLst/>
          </a:prstGeom>
          <a:ln>
            <a:noFill/>
          </a:ln>
        </p:spPr>
      </p:pic>
      <p:sp>
        <p:nvSpPr>
          <p:cNvPr id="1390" name="CustomShape 2"/>
          <p:cNvSpPr/>
          <p:nvPr/>
        </p:nvSpPr>
        <p:spPr>
          <a:xfrm>
            <a:off x="1209240" y="4572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600" spc="-1" strike="noStrike">
                <a:solidFill>
                  <a:srgbClr val="ff3300"/>
                </a:solidFill>
                <a:latin typeface="Arial"/>
              </a:rPr>
              <a:t>Appendix I : Dimensions of the Dirac Matrices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1391" name="CustomShape 3"/>
          <p:cNvSpPr/>
          <p:nvPr/>
        </p:nvSpPr>
        <p:spPr>
          <a:xfrm>
            <a:off x="7481880" y="584280"/>
            <a:ext cx="21175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non-examinable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92" name="CustomShape 4"/>
          <p:cNvSpPr/>
          <p:nvPr/>
        </p:nvSpPr>
        <p:spPr>
          <a:xfrm>
            <a:off x="575640" y="800280"/>
            <a:ext cx="18475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Starting from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393" name="CustomShape 5"/>
          <p:cNvSpPr/>
          <p:nvPr/>
        </p:nvSpPr>
        <p:spPr>
          <a:xfrm>
            <a:off x="552600" y="1268280"/>
            <a:ext cx="5400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For       to be Hermitian for all       requires  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394" name="Picture 8" descr=""/>
          <p:cNvPicPr/>
          <p:nvPr/>
        </p:nvPicPr>
        <p:blipFill>
          <a:blip r:embed="rId2"/>
          <a:stretch/>
        </p:blipFill>
        <p:spPr>
          <a:xfrm>
            <a:off x="1154160" y="1309680"/>
            <a:ext cx="263160" cy="263160"/>
          </a:xfrm>
          <a:prstGeom prst="rect">
            <a:avLst/>
          </a:prstGeom>
          <a:ln>
            <a:noFill/>
          </a:ln>
        </p:spPr>
      </p:pic>
      <p:pic>
        <p:nvPicPr>
          <p:cNvPr id="1395" name="Picture 9" descr=""/>
          <p:cNvPicPr/>
          <p:nvPr/>
        </p:nvPicPr>
        <p:blipFill>
          <a:blip r:embed="rId3"/>
          <a:stretch/>
        </p:blipFill>
        <p:spPr>
          <a:xfrm>
            <a:off x="4251240" y="1309680"/>
            <a:ext cx="204480" cy="291600"/>
          </a:xfrm>
          <a:prstGeom prst="rect">
            <a:avLst/>
          </a:prstGeom>
          <a:ln>
            <a:noFill/>
          </a:ln>
        </p:spPr>
      </p:pic>
      <p:pic>
        <p:nvPicPr>
          <p:cNvPr id="1396" name="Picture 10" descr=""/>
          <p:cNvPicPr/>
          <p:nvPr/>
        </p:nvPicPr>
        <p:blipFill>
          <a:blip r:embed="rId4"/>
          <a:stretch/>
        </p:blipFill>
        <p:spPr>
          <a:xfrm>
            <a:off x="5889600" y="1285920"/>
            <a:ext cx="1834920" cy="336240"/>
          </a:xfrm>
          <a:prstGeom prst="rect">
            <a:avLst/>
          </a:prstGeom>
          <a:ln>
            <a:noFill/>
          </a:ln>
        </p:spPr>
      </p:pic>
      <p:grpSp>
        <p:nvGrpSpPr>
          <p:cNvPr id="1397" name="Group 6"/>
          <p:cNvGrpSpPr/>
          <p:nvPr/>
        </p:nvGrpSpPr>
        <p:grpSpPr>
          <a:xfrm>
            <a:off x="4160880" y="1700280"/>
            <a:ext cx="3671280" cy="951840"/>
            <a:chOff x="4160880" y="1700280"/>
            <a:chExt cx="3671280" cy="951840"/>
          </a:xfrm>
        </p:grpSpPr>
        <p:pic>
          <p:nvPicPr>
            <p:cNvPr id="1398" name="Picture 12" descr=""/>
            <p:cNvPicPr/>
            <p:nvPr/>
          </p:nvPicPr>
          <p:blipFill>
            <a:blip r:embed="rId5"/>
            <a:stretch/>
          </p:blipFill>
          <p:spPr>
            <a:xfrm>
              <a:off x="4160880" y="1700280"/>
              <a:ext cx="2544120" cy="29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99" name="Picture 13" descr=""/>
            <p:cNvPicPr/>
            <p:nvPr/>
          </p:nvPicPr>
          <p:blipFill>
            <a:blip r:embed="rId6"/>
            <a:stretch/>
          </p:blipFill>
          <p:spPr>
            <a:xfrm>
              <a:off x="5110560" y="2060280"/>
              <a:ext cx="1609560" cy="253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00" name="Picture 14" descr=""/>
            <p:cNvPicPr/>
            <p:nvPr/>
          </p:nvPicPr>
          <p:blipFill>
            <a:blip r:embed="rId7"/>
            <a:stretch/>
          </p:blipFill>
          <p:spPr>
            <a:xfrm>
              <a:off x="5001840" y="2399040"/>
              <a:ext cx="2830320" cy="253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01" name="CustomShape 7"/>
          <p:cNvSpPr/>
          <p:nvPr/>
        </p:nvSpPr>
        <p:spPr>
          <a:xfrm>
            <a:off x="527760" y="1628640"/>
            <a:ext cx="35856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To recover the KG equation: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02" name="Picture 32" descr=""/>
          <p:cNvPicPr/>
          <p:nvPr/>
        </p:nvPicPr>
        <p:blipFill>
          <a:blip r:embed="rId8"/>
          <a:stretch/>
        </p:blipFill>
        <p:spPr>
          <a:xfrm>
            <a:off x="3003480" y="2708280"/>
            <a:ext cx="2597040" cy="1509480"/>
          </a:xfrm>
          <a:prstGeom prst="rect">
            <a:avLst/>
          </a:prstGeom>
          <a:ln>
            <a:noFill/>
          </a:ln>
        </p:spPr>
      </p:pic>
      <p:sp>
        <p:nvSpPr>
          <p:cNvPr id="1403" name="CustomShape 8"/>
          <p:cNvSpPr/>
          <p:nvPr/>
        </p:nvSpPr>
        <p:spPr>
          <a:xfrm>
            <a:off x="559800" y="2671920"/>
            <a:ext cx="13539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Consider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04" name="CustomShape 9"/>
          <p:cNvSpPr/>
          <p:nvPr/>
        </p:nvSpPr>
        <p:spPr>
          <a:xfrm>
            <a:off x="560160" y="3068640"/>
            <a:ext cx="6894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with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05" name="Picture 35" descr=""/>
          <p:cNvPicPr/>
          <p:nvPr/>
        </p:nvPicPr>
        <p:blipFill>
          <a:blip r:embed="rId9"/>
          <a:stretch/>
        </p:blipFill>
        <p:spPr>
          <a:xfrm>
            <a:off x="1241280" y="3141720"/>
            <a:ext cx="814320" cy="215640"/>
          </a:xfrm>
          <a:prstGeom prst="rect">
            <a:avLst/>
          </a:prstGeom>
          <a:ln>
            <a:noFill/>
          </a:ln>
        </p:spPr>
      </p:pic>
      <p:pic>
        <p:nvPicPr>
          <p:cNvPr id="1406" name="Picture 39" descr=""/>
          <p:cNvPicPr/>
          <p:nvPr/>
        </p:nvPicPr>
        <p:blipFill>
          <a:blip r:embed="rId10"/>
          <a:stretch/>
        </p:blipFill>
        <p:spPr>
          <a:xfrm>
            <a:off x="2828880" y="4248000"/>
            <a:ext cx="3239640" cy="1557000"/>
          </a:xfrm>
          <a:prstGeom prst="rect">
            <a:avLst/>
          </a:prstGeom>
          <a:ln>
            <a:noFill/>
          </a:ln>
        </p:spPr>
      </p:pic>
      <p:sp>
        <p:nvSpPr>
          <p:cNvPr id="1407" name="CustomShape 10"/>
          <p:cNvSpPr/>
          <p:nvPr/>
        </p:nvSpPr>
        <p:spPr>
          <a:xfrm>
            <a:off x="559080" y="4221000"/>
            <a:ext cx="13554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Therefore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08" name="CustomShape 11"/>
          <p:cNvSpPr/>
          <p:nvPr/>
        </p:nvSpPr>
        <p:spPr>
          <a:xfrm>
            <a:off x="559080" y="5840280"/>
            <a:ext cx="12106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similarly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09" name="Picture 44" descr=""/>
          <p:cNvPicPr/>
          <p:nvPr/>
        </p:nvPicPr>
        <p:blipFill>
          <a:blip r:embed="rId11"/>
          <a:stretch/>
        </p:blipFill>
        <p:spPr>
          <a:xfrm>
            <a:off x="3405240" y="5950080"/>
            <a:ext cx="1383840" cy="291600"/>
          </a:xfrm>
          <a:prstGeom prst="rect">
            <a:avLst/>
          </a:prstGeom>
          <a:ln>
            <a:noFill/>
          </a:ln>
        </p:spPr>
      </p:pic>
      <p:sp>
        <p:nvSpPr>
          <p:cNvPr id="1410" name="CustomShape 12"/>
          <p:cNvSpPr/>
          <p:nvPr/>
        </p:nvSpPr>
        <p:spPr>
          <a:xfrm>
            <a:off x="4898880" y="4503600"/>
            <a:ext cx="18072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13"/>
          <p:cNvSpPr/>
          <p:nvPr/>
        </p:nvSpPr>
        <p:spPr>
          <a:xfrm>
            <a:off x="6535800" y="4718160"/>
            <a:ext cx="33336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(using commutation relation)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CE158479-1F99-4F32-9660-0D0329707C5E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413" name="CustomShape 2"/>
          <p:cNvSpPr/>
          <p:nvPr/>
        </p:nvSpPr>
        <p:spPr>
          <a:xfrm>
            <a:off x="556920" y="1081080"/>
            <a:ext cx="36565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eigenvalue equation, e.g.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14" name="Picture 5" descr=""/>
          <p:cNvPicPr/>
          <p:nvPr/>
        </p:nvPicPr>
        <p:blipFill>
          <a:blip r:embed="rId1"/>
          <a:stretch/>
        </p:blipFill>
        <p:spPr>
          <a:xfrm>
            <a:off x="6321600" y="1862280"/>
            <a:ext cx="2542680" cy="263160"/>
          </a:xfrm>
          <a:prstGeom prst="rect">
            <a:avLst/>
          </a:prstGeom>
          <a:ln>
            <a:noFill/>
          </a:ln>
        </p:spPr>
      </p:pic>
      <p:sp>
        <p:nvSpPr>
          <p:cNvPr id="1415" name="CustomShape 3"/>
          <p:cNvSpPr/>
          <p:nvPr/>
        </p:nvSpPr>
        <p:spPr>
          <a:xfrm>
            <a:off x="543240" y="1801800"/>
            <a:ext cx="56775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Eigenvalues of a Hermitian matrix are real so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16" name="CustomShape 4"/>
          <p:cNvSpPr/>
          <p:nvPr/>
        </p:nvSpPr>
        <p:spPr>
          <a:xfrm>
            <a:off x="561600" y="2232000"/>
            <a:ext cx="6465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but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17" name="Picture 8" descr=""/>
          <p:cNvPicPr/>
          <p:nvPr/>
        </p:nvPicPr>
        <p:blipFill>
          <a:blip r:embed="rId2"/>
          <a:stretch/>
        </p:blipFill>
        <p:spPr>
          <a:xfrm>
            <a:off x="3944880" y="2233440"/>
            <a:ext cx="1634760" cy="320400"/>
          </a:xfrm>
          <a:prstGeom prst="rect">
            <a:avLst/>
          </a:prstGeom>
          <a:ln>
            <a:noFill/>
          </a:ln>
        </p:spPr>
      </p:pic>
      <p:pic>
        <p:nvPicPr>
          <p:cNvPr id="1418" name="Picture 9" descr=""/>
          <p:cNvPicPr/>
          <p:nvPr/>
        </p:nvPicPr>
        <p:blipFill>
          <a:blip r:embed="rId3"/>
          <a:stretch/>
        </p:blipFill>
        <p:spPr>
          <a:xfrm>
            <a:off x="3305160" y="1477800"/>
            <a:ext cx="2835000" cy="263160"/>
          </a:xfrm>
          <a:prstGeom prst="rect">
            <a:avLst/>
          </a:prstGeom>
          <a:ln>
            <a:noFill/>
          </a:ln>
        </p:spPr>
      </p:pic>
      <p:pic>
        <p:nvPicPr>
          <p:cNvPr id="1419" name="Picture 10" descr=""/>
          <p:cNvPicPr/>
          <p:nvPr/>
        </p:nvPicPr>
        <p:blipFill>
          <a:blip r:embed="rId4"/>
          <a:stretch/>
        </p:blipFill>
        <p:spPr>
          <a:xfrm>
            <a:off x="4448160" y="1152360"/>
            <a:ext cx="1052280" cy="233280"/>
          </a:xfrm>
          <a:prstGeom prst="rect">
            <a:avLst/>
          </a:prstGeom>
          <a:ln>
            <a:noFill/>
          </a:ln>
        </p:spPr>
      </p:pic>
      <p:sp>
        <p:nvSpPr>
          <p:cNvPr id="1420" name="CustomShape 5"/>
          <p:cNvSpPr/>
          <p:nvPr/>
        </p:nvSpPr>
        <p:spPr>
          <a:xfrm>
            <a:off x="563760" y="2701800"/>
            <a:ext cx="872712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Since the             are trace zero Hermitian matrices with eigenvalues of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they must be of even dimension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21" name="Picture 12" descr=""/>
          <p:cNvPicPr/>
          <p:nvPr/>
        </p:nvPicPr>
        <p:blipFill>
          <a:blip r:embed="rId5"/>
          <a:stretch/>
        </p:blipFill>
        <p:spPr>
          <a:xfrm>
            <a:off x="1965240" y="2774880"/>
            <a:ext cx="555480" cy="291960"/>
          </a:xfrm>
          <a:prstGeom prst="rect">
            <a:avLst/>
          </a:prstGeom>
          <a:ln>
            <a:noFill/>
          </a:ln>
        </p:spPr>
      </p:pic>
      <p:pic>
        <p:nvPicPr>
          <p:cNvPr id="1422" name="Picture 13" descr=""/>
          <p:cNvPicPr/>
          <p:nvPr/>
        </p:nvPicPr>
        <p:blipFill>
          <a:blip r:embed="rId6"/>
          <a:stretch/>
        </p:blipFill>
        <p:spPr>
          <a:xfrm>
            <a:off x="677880" y="3103560"/>
            <a:ext cx="350640" cy="204480"/>
          </a:xfrm>
          <a:prstGeom prst="rect">
            <a:avLst/>
          </a:prstGeom>
          <a:ln>
            <a:noFill/>
          </a:ln>
        </p:spPr>
      </p:pic>
      <p:sp>
        <p:nvSpPr>
          <p:cNvPr id="1423" name="CustomShape 6"/>
          <p:cNvSpPr/>
          <p:nvPr/>
        </p:nvSpPr>
        <p:spPr>
          <a:xfrm>
            <a:off x="607320" y="3529080"/>
            <a:ext cx="50652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For 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N=2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3 Pauli spin matrices satisfy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24" name="Picture 16" descr=""/>
          <p:cNvPicPr/>
          <p:nvPr/>
        </p:nvPicPr>
        <p:blipFill>
          <a:blip r:embed="rId7"/>
          <a:stretch/>
        </p:blipFill>
        <p:spPr>
          <a:xfrm>
            <a:off x="3605040" y="3960720"/>
            <a:ext cx="2949480" cy="320400"/>
          </a:xfrm>
          <a:prstGeom prst="rect">
            <a:avLst/>
          </a:prstGeom>
          <a:ln>
            <a:noFill/>
          </a:ln>
        </p:spPr>
      </p:pic>
      <p:grpSp>
        <p:nvGrpSpPr>
          <p:cNvPr id="1425" name="Group 7"/>
          <p:cNvGrpSpPr/>
          <p:nvPr/>
        </p:nvGrpSpPr>
        <p:grpSpPr>
          <a:xfrm>
            <a:off x="583920" y="4357800"/>
            <a:ext cx="8926560" cy="1008360"/>
            <a:chOff x="583920" y="4357800"/>
            <a:chExt cx="8926560" cy="1008360"/>
          </a:xfrm>
        </p:grpSpPr>
        <p:sp>
          <p:nvSpPr>
            <p:cNvPr id="1426" name="CustomShape 8"/>
            <p:cNvSpPr/>
            <p:nvPr/>
          </p:nvSpPr>
          <p:spPr>
            <a:xfrm>
              <a:off x="583920" y="4357800"/>
              <a:ext cx="8926560" cy="100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But we require 4 anti-commuting matrices. Consequently the          of the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Dirac equation must be of dimension </a:t>
              </a:r>
              <a:r>
                <a:rPr b="1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, </a:t>
              </a:r>
              <a:r>
                <a:rPr b="1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6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, </a:t>
              </a:r>
              <a:r>
                <a:rPr b="1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8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,….. The simplest choice for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is to assume that the            are of dimension </a:t>
              </a:r>
              <a:r>
                <a:rPr b="1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4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. 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1427" name="Picture 21" descr=""/>
            <p:cNvPicPr/>
            <p:nvPr/>
          </p:nvPicPr>
          <p:blipFill>
            <a:blip r:embed="rId8"/>
            <a:stretch/>
          </p:blipFill>
          <p:spPr>
            <a:xfrm>
              <a:off x="8085240" y="4398840"/>
              <a:ext cx="555120" cy="291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8" name="Picture 22" descr=""/>
            <p:cNvPicPr/>
            <p:nvPr/>
          </p:nvPicPr>
          <p:blipFill>
            <a:blip r:embed="rId9"/>
            <a:stretch/>
          </p:blipFill>
          <p:spPr>
            <a:xfrm>
              <a:off x="3297240" y="5006880"/>
              <a:ext cx="555120" cy="291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29" name="CustomShape 9"/>
          <p:cNvSpPr/>
          <p:nvPr/>
        </p:nvSpPr>
        <p:spPr>
          <a:xfrm>
            <a:off x="569880" y="720720"/>
            <a:ext cx="9110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We can now show that the matrices are of even dimension by considering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8E30801C-BB62-4B11-A060-5FAD78E67126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431" name="CustomShape 2"/>
          <p:cNvSpPr/>
          <p:nvPr/>
        </p:nvSpPr>
        <p:spPr>
          <a:xfrm>
            <a:off x="119988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Appendix II : Spin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1432" name="CustomShape 3"/>
          <p:cNvSpPr/>
          <p:nvPr/>
        </p:nvSpPr>
        <p:spPr>
          <a:xfrm>
            <a:off x="7481880" y="511200"/>
            <a:ext cx="21175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non-examinable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33" name="CustomShape 4"/>
          <p:cNvSpPr/>
          <p:nvPr/>
        </p:nvSpPr>
        <p:spPr>
          <a:xfrm>
            <a:off x="273600" y="765000"/>
            <a:ext cx="933696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For a Dirac spinor is orbital angular momentum a good quantum number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?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i.e. does                    commute with the Hamiltonian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?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34" name="Picture 7" descr=""/>
          <p:cNvPicPr/>
          <p:nvPr/>
        </p:nvPicPr>
        <p:blipFill>
          <a:blip r:embed="rId1"/>
          <a:stretch/>
        </p:blipFill>
        <p:spPr>
          <a:xfrm>
            <a:off x="1755720" y="1120680"/>
            <a:ext cx="1109520" cy="291960"/>
          </a:xfrm>
          <a:prstGeom prst="rect">
            <a:avLst/>
          </a:prstGeom>
          <a:ln>
            <a:noFill/>
          </a:ln>
        </p:spPr>
      </p:pic>
      <p:pic>
        <p:nvPicPr>
          <p:cNvPr id="1435" name="Picture 11" descr=""/>
          <p:cNvPicPr/>
          <p:nvPr/>
        </p:nvPicPr>
        <p:blipFill>
          <a:blip r:embed="rId2"/>
          <a:stretch/>
        </p:blipFill>
        <p:spPr>
          <a:xfrm>
            <a:off x="2941560" y="1557360"/>
            <a:ext cx="3416040" cy="817200"/>
          </a:xfrm>
          <a:prstGeom prst="rect">
            <a:avLst/>
          </a:prstGeom>
          <a:ln>
            <a:noFill/>
          </a:ln>
        </p:spPr>
      </p:pic>
      <p:sp>
        <p:nvSpPr>
          <p:cNvPr id="1436" name="CustomShape 5"/>
          <p:cNvSpPr/>
          <p:nvPr/>
        </p:nvSpPr>
        <p:spPr>
          <a:xfrm>
            <a:off x="646920" y="2344680"/>
            <a:ext cx="405252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Consider the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x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component of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L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37" name="CustomShape 6"/>
          <p:cNvSpPr/>
          <p:nvPr/>
        </p:nvSpPr>
        <p:spPr>
          <a:xfrm>
            <a:off x="698760" y="3573360"/>
            <a:ext cx="55234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only non-zero contributions come from: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38" name="Picture 16" descr=""/>
          <p:cNvPicPr/>
          <p:nvPr/>
        </p:nvPicPr>
        <p:blipFill>
          <a:blip r:embed="rId3"/>
          <a:stretch/>
        </p:blipFill>
        <p:spPr>
          <a:xfrm>
            <a:off x="6227640" y="3649680"/>
            <a:ext cx="3153960" cy="320400"/>
          </a:xfrm>
          <a:prstGeom prst="rect">
            <a:avLst/>
          </a:prstGeom>
          <a:ln>
            <a:noFill/>
          </a:ln>
        </p:spPr>
      </p:pic>
      <p:pic>
        <p:nvPicPr>
          <p:cNvPr id="1439" name="Picture 18" descr=""/>
          <p:cNvPicPr/>
          <p:nvPr/>
        </p:nvPicPr>
        <p:blipFill>
          <a:blip r:embed="rId4"/>
          <a:stretch/>
        </p:blipFill>
        <p:spPr>
          <a:xfrm>
            <a:off x="2865600" y="4037040"/>
            <a:ext cx="4295160" cy="1198080"/>
          </a:xfrm>
          <a:prstGeom prst="rect">
            <a:avLst/>
          </a:prstGeom>
          <a:ln>
            <a:noFill/>
          </a:ln>
        </p:spPr>
      </p:pic>
      <p:sp>
        <p:nvSpPr>
          <p:cNvPr id="1440" name="CustomShape 7"/>
          <p:cNvSpPr/>
          <p:nvPr/>
        </p:nvSpPr>
        <p:spPr>
          <a:xfrm>
            <a:off x="703440" y="5372280"/>
            <a:ext cx="13554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Therefore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41" name="Picture 20" descr=""/>
          <p:cNvPicPr/>
          <p:nvPr/>
        </p:nvPicPr>
        <p:blipFill>
          <a:blip r:embed="rId5"/>
          <a:stretch/>
        </p:blipFill>
        <p:spPr>
          <a:xfrm>
            <a:off x="3182760" y="5337000"/>
            <a:ext cx="1987200" cy="379080"/>
          </a:xfrm>
          <a:prstGeom prst="rect">
            <a:avLst/>
          </a:prstGeom>
          <a:ln>
            <a:noFill/>
          </a:ln>
        </p:spPr>
      </p:pic>
      <p:sp>
        <p:nvSpPr>
          <p:cNvPr id="1442" name="CustomShape 8"/>
          <p:cNvSpPr/>
          <p:nvPr/>
        </p:nvSpPr>
        <p:spPr>
          <a:xfrm>
            <a:off x="478440" y="5788080"/>
            <a:ext cx="894600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Hence the angular momentum does not commute with the Hamiltonian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is not a constant of motion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43" name="CustomShape 9"/>
          <p:cNvSpPr/>
          <p:nvPr/>
        </p:nvSpPr>
        <p:spPr>
          <a:xfrm>
            <a:off x="8280720" y="5372280"/>
            <a:ext cx="74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(A.1)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44" name="CustomShape 10"/>
          <p:cNvSpPr/>
          <p:nvPr/>
        </p:nvSpPr>
        <p:spPr>
          <a:xfrm>
            <a:off x="3044880" y="5300640"/>
            <a:ext cx="2269800" cy="50436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445" name="Picture 24" descr=""/>
          <p:cNvPicPr/>
          <p:nvPr/>
        </p:nvPicPr>
        <p:blipFill>
          <a:blip r:embed="rId6"/>
          <a:stretch/>
        </p:blipFill>
        <p:spPr>
          <a:xfrm>
            <a:off x="2854440" y="2852640"/>
            <a:ext cx="5230440" cy="76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15E65456-8840-4665-94A7-B8E098A2F1B9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156" name="Picture 5" descr=""/>
          <p:cNvPicPr/>
          <p:nvPr/>
        </p:nvPicPr>
        <p:blipFill>
          <a:blip r:embed="rId1"/>
          <a:stretch/>
        </p:blipFill>
        <p:spPr>
          <a:xfrm>
            <a:off x="3728880" y="900000"/>
            <a:ext cx="2685960" cy="671400"/>
          </a:xfrm>
          <a:prstGeom prst="rect">
            <a:avLst/>
          </a:prstGeom>
          <a:ln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1134360" y="1044720"/>
            <a:ext cx="9745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(KG2)*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99240" y="600120"/>
            <a:ext cx="81345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Proceeding as before to calculate the probability and current densities: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8731080" y="1079640"/>
            <a:ext cx="875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(KG4)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450720" y="3405240"/>
            <a:ext cx="89208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Which, again, by comparison with the continuity equation allows us to identify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1" name="Picture 21" descr=""/>
          <p:cNvPicPr/>
          <p:nvPr/>
        </p:nvPicPr>
        <p:blipFill>
          <a:blip r:embed="rId2"/>
          <a:stretch/>
        </p:blipFill>
        <p:spPr>
          <a:xfrm>
            <a:off x="1820880" y="3790800"/>
            <a:ext cx="6768720" cy="704520"/>
          </a:xfrm>
          <a:prstGeom prst="rect">
            <a:avLst/>
          </a:prstGeom>
          <a:ln>
            <a:noFill/>
          </a:ln>
        </p:spPr>
      </p:pic>
      <p:sp>
        <p:nvSpPr>
          <p:cNvPr id="162" name="CustomShape 6"/>
          <p:cNvSpPr/>
          <p:nvPr/>
        </p:nvSpPr>
        <p:spPr>
          <a:xfrm>
            <a:off x="443520" y="4592520"/>
            <a:ext cx="23022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a plane wave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4727520" y="4964040"/>
            <a:ext cx="6328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64" name="Picture 26" descr=""/>
          <p:cNvPicPr/>
          <p:nvPr/>
        </p:nvPicPr>
        <p:blipFill>
          <a:blip r:embed="rId3"/>
          <a:stretch/>
        </p:blipFill>
        <p:spPr>
          <a:xfrm>
            <a:off x="3268800" y="4567320"/>
            <a:ext cx="1779120" cy="350280"/>
          </a:xfrm>
          <a:prstGeom prst="rect">
            <a:avLst/>
          </a:prstGeom>
          <a:ln>
            <a:noFill/>
          </a:ln>
        </p:spPr>
      </p:pic>
      <p:pic>
        <p:nvPicPr>
          <p:cNvPr id="165" name="Picture 28" descr=""/>
          <p:cNvPicPr/>
          <p:nvPr/>
        </p:nvPicPr>
        <p:blipFill>
          <a:blip r:embed="rId4"/>
          <a:stretch/>
        </p:blipFill>
        <p:spPr>
          <a:xfrm>
            <a:off x="5721480" y="4944960"/>
            <a:ext cx="1167840" cy="379080"/>
          </a:xfrm>
          <a:prstGeom prst="rect">
            <a:avLst/>
          </a:prstGeom>
          <a:ln>
            <a:noFill/>
          </a:ln>
        </p:spPr>
      </p:pic>
      <p:sp>
        <p:nvSpPr>
          <p:cNvPr id="166" name="CustomShape 8"/>
          <p:cNvSpPr/>
          <p:nvPr/>
        </p:nvSpPr>
        <p:spPr>
          <a:xfrm>
            <a:off x="436320" y="5367240"/>
            <a:ext cx="9184320" cy="122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Particle densities are proportional to </a:t>
            </a:r>
            <a:r>
              <a:rPr b="1" i="1" lang="es-ES" sz="2000" spc="-1" strike="noStrike">
                <a:solidFill>
                  <a:srgbClr val="ff0000"/>
                </a:solidFill>
                <a:latin typeface="Palatino"/>
                <a:ea typeface="DejaVu Sans"/>
              </a:rPr>
              <a:t>E</a:t>
            </a:r>
            <a:r>
              <a:rPr b="1" i="1" lang="es-ES" sz="1800" spc="-1" strike="noStrike">
                <a:solidFill>
                  <a:srgbClr val="ff0000"/>
                </a:solidFill>
                <a:latin typeface="Palatino"/>
                <a:ea typeface="DejaVu Sans"/>
              </a:rPr>
              <a:t>.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We might have anticipated this from the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previous discussion of Lorentz invariant phase space (i.e. density of </a:t>
            </a:r>
            <a:r>
              <a:rPr b="1" i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1/V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in the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particles rest frame will appear as</a:t>
            </a:r>
            <a:r>
              <a:rPr b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 </a:t>
            </a:r>
            <a:r>
              <a:rPr b="1" i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E/V</a:t>
            </a:r>
            <a:r>
              <a:rPr b="1" lang="es-ES" sz="1800" spc="-1" strike="noStrike">
                <a:solidFill>
                  <a:srgbClr val="000000"/>
                </a:solidFill>
                <a:latin typeface="Palatino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in a frame where the particle has energy </a:t>
            </a:r>
            <a:r>
              <a:rPr b="1" i="1" lang="es-ES" sz="1800" spc="-1" strike="noStrike">
                <a:solidFill>
                  <a:srgbClr val="ff0000"/>
                </a:solidFill>
                <a:latin typeface="Palatino"/>
                <a:ea typeface="DejaVu Sans"/>
              </a:rPr>
              <a:t>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ES" sz="1800" spc="-1" strike="noStrike">
                <a:solidFill>
                  <a:srgbClr val="ff0000"/>
                </a:solidFill>
                <a:latin typeface="Palatino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due to length contraction).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7" name="Picture 35" descr=""/>
          <p:cNvPicPr/>
          <p:nvPr/>
        </p:nvPicPr>
        <p:blipFill>
          <a:blip r:embed="rId5"/>
          <a:stretch/>
        </p:blipFill>
        <p:spPr>
          <a:xfrm>
            <a:off x="2998800" y="4998960"/>
            <a:ext cx="1401480" cy="350640"/>
          </a:xfrm>
          <a:prstGeom prst="rect">
            <a:avLst/>
          </a:prstGeom>
          <a:ln>
            <a:noFill/>
          </a:ln>
        </p:spPr>
      </p:pic>
      <p:pic>
        <p:nvPicPr>
          <p:cNvPr id="168" name="Picture 36" descr=""/>
          <p:cNvPicPr/>
          <p:nvPr/>
        </p:nvPicPr>
        <p:blipFill>
          <a:blip r:embed="rId6"/>
          <a:stretch/>
        </p:blipFill>
        <p:spPr>
          <a:xfrm>
            <a:off x="781200" y="1589040"/>
            <a:ext cx="2874600" cy="282240"/>
          </a:xfrm>
          <a:prstGeom prst="rect">
            <a:avLst/>
          </a:prstGeom>
          <a:ln>
            <a:noFill/>
          </a:ln>
        </p:spPr>
      </p:pic>
      <p:pic>
        <p:nvPicPr>
          <p:cNvPr id="169" name="Picture 40" descr=""/>
          <p:cNvPicPr/>
          <p:nvPr/>
        </p:nvPicPr>
        <p:blipFill>
          <a:blip r:embed="rId7"/>
          <a:stretch/>
        </p:blipFill>
        <p:spPr>
          <a:xfrm>
            <a:off x="1676520" y="1911240"/>
            <a:ext cx="7654320" cy="1439640"/>
          </a:xfrm>
          <a:prstGeom prst="rect">
            <a:avLst/>
          </a:prstGeom>
          <a:ln>
            <a:noFill/>
          </a:ln>
        </p:spPr>
      </p:pic>
      <p:sp>
        <p:nvSpPr>
          <p:cNvPr id="170" name="CustomShape 9"/>
          <p:cNvSpPr/>
          <p:nvPr/>
        </p:nvSpPr>
        <p:spPr>
          <a:xfrm>
            <a:off x="-20160" y="4041720"/>
            <a:ext cx="152460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00009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90"/>
                </a:solidFill>
                <a:latin typeface="Arial"/>
                <a:ea typeface="DejaVu Sans"/>
              </a:rPr>
              <a:t>(</a:t>
            </a:r>
            <a:r>
              <a:rPr b="0" i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i </a:t>
            </a:r>
            <a:r>
              <a:rPr b="0" lang="es-ES" sz="1600" spc="-1" strike="noStrike">
                <a:solidFill>
                  <a:srgbClr val="333399"/>
                </a:solidFill>
                <a:latin typeface="Arial"/>
                <a:ea typeface="DejaVu Sans"/>
              </a:rPr>
              <a:t>to ensure </a:t>
            </a:r>
            <a:r>
              <a:rPr b="0" lang="es-ES" sz="1600" spc="-1" strike="noStrike">
                <a:solidFill>
                  <a:srgbClr val="333399"/>
                </a:solidFill>
                <a:latin typeface="Symbol"/>
                <a:ea typeface="Symbol"/>
              </a:rPr>
              <a:t></a:t>
            </a:r>
            <a:r>
              <a:rPr b="0" lang="es-ES" sz="16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endParaRPr b="0" lang="es-E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333399"/>
                </a:solidFill>
                <a:latin typeface="Arial"/>
                <a:ea typeface="DejaVu Sans"/>
              </a:rPr>
              <a:t>is always real) 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0E3DF436-127E-4D81-B34A-A235DC0A8A91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447" name="CustomShape 2"/>
          <p:cNvSpPr/>
          <p:nvPr/>
        </p:nvSpPr>
        <p:spPr>
          <a:xfrm>
            <a:off x="501120" y="614520"/>
            <a:ext cx="38012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Introduce a new 4x4 operator: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48" name="Picture 5" descr=""/>
          <p:cNvPicPr/>
          <p:nvPr/>
        </p:nvPicPr>
        <p:blipFill>
          <a:blip r:embed="rId1"/>
          <a:stretch/>
        </p:blipFill>
        <p:spPr>
          <a:xfrm>
            <a:off x="3692520" y="1015920"/>
            <a:ext cx="2541240" cy="730080"/>
          </a:xfrm>
          <a:prstGeom prst="rect">
            <a:avLst/>
          </a:prstGeom>
          <a:ln>
            <a:noFill/>
          </a:ln>
        </p:spPr>
      </p:pic>
      <p:sp>
        <p:nvSpPr>
          <p:cNvPr id="1449" name="CustomShape 3"/>
          <p:cNvSpPr/>
          <p:nvPr/>
        </p:nvSpPr>
        <p:spPr>
          <a:xfrm>
            <a:off x="516240" y="1730520"/>
            <a:ext cx="51364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where       are the Pauli spin matrices: i.e.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50" name="Picture 7" descr=""/>
          <p:cNvPicPr/>
          <p:nvPr/>
        </p:nvPicPr>
        <p:blipFill>
          <a:blip r:embed="rId2"/>
          <a:stretch/>
        </p:blipFill>
        <p:spPr>
          <a:xfrm>
            <a:off x="1531800" y="1790640"/>
            <a:ext cx="204480" cy="232920"/>
          </a:xfrm>
          <a:prstGeom prst="rect">
            <a:avLst/>
          </a:prstGeom>
          <a:ln>
            <a:noFill/>
          </a:ln>
        </p:spPr>
      </p:pic>
      <p:pic>
        <p:nvPicPr>
          <p:cNvPr id="1451" name="Picture 9" descr=""/>
          <p:cNvPicPr/>
          <p:nvPr/>
        </p:nvPicPr>
        <p:blipFill>
          <a:blip r:embed="rId3"/>
          <a:stretch/>
        </p:blipFill>
        <p:spPr>
          <a:xfrm>
            <a:off x="960480" y="2205000"/>
            <a:ext cx="8205480" cy="1109520"/>
          </a:xfrm>
          <a:prstGeom prst="rect">
            <a:avLst/>
          </a:prstGeom>
          <a:ln>
            <a:noFill/>
          </a:ln>
        </p:spPr>
      </p:pic>
      <p:sp>
        <p:nvSpPr>
          <p:cNvPr id="1452" name="CustomShape 4"/>
          <p:cNvSpPr/>
          <p:nvPr/>
        </p:nvSpPr>
        <p:spPr>
          <a:xfrm>
            <a:off x="485280" y="3357720"/>
            <a:ext cx="38426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Now consider the commutator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53" name="Picture 12" descr=""/>
          <p:cNvPicPr/>
          <p:nvPr/>
        </p:nvPicPr>
        <p:blipFill>
          <a:blip r:embed="rId4"/>
          <a:stretch/>
        </p:blipFill>
        <p:spPr>
          <a:xfrm>
            <a:off x="3260880" y="3824280"/>
            <a:ext cx="2628360" cy="379080"/>
          </a:xfrm>
          <a:prstGeom prst="rect">
            <a:avLst/>
          </a:prstGeom>
          <a:ln>
            <a:noFill/>
          </a:ln>
        </p:spPr>
      </p:pic>
      <p:sp>
        <p:nvSpPr>
          <p:cNvPr id="1454" name="CustomShape 5"/>
          <p:cNvSpPr/>
          <p:nvPr/>
        </p:nvSpPr>
        <p:spPr>
          <a:xfrm>
            <a:off x="523440" y="4437000"/>
            <a:ext cx="7182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here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55" name="Picture 14" descr=""/>
          <p:cNvPicPr/>
          <p:nvPr/>
        </p:nvPicPr>
        <p:blipFill>
          <a:blip r:embed="rId5"/>
          <a:stretch/>
        </p:blipFill>
        <p:spPr>
          <a:xfrm>
            <a:off x="1971720" y="4292640"/>
            <a:ext cx="6219360" cy="729720"/>
          </a:xfrm>
          <a:prstGeom prst="rect">
            <a:avLst/>
          </a:prstGeom>
          <a:ln>
            <a:noFill/>
          </a:ln>
        </p:spPr>
      </p:pic>
      <p:sp>
        <p:nvSpPr>
          <p:cNvPr id="1456" name="CustomShape 6"/>
          <p:cNvSpPr/>
          <p:nvPr/>
        </p:nvSpPr>
        <p:spPr>
          <a:xfrm>
            <a:off x="523080" y="5084640"/>
            <a:ext cx="14392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hence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57" name="Picture 17" descr=""/>
          <p:cNvPicPr/>
          <p:nvPr/>
        </p:nvPicPr>
        <p:blipFill>
          <a:blip r:embed="rId6"/>
          <a:stretch/>
        </p:blipFill>
        <p:spPr>
          <a:xfrm>
            <a:off x="3701880" y="5121360"/>
            <a:ext cx="1898640" cy="379080"/>
          </a:xfrm>
          <a:prstGeom prst="rect">
            <a:avLst/>
          </a:prstGeom>
          <a:ln>
            <a:noFill/>
          </a:ln>
        </p:spPr>
      </p:pic>
      <p:pic>
        <p:nvPicPr>
          <p:cNvPr id="1458" name="Picture 21" descr=""/>
          <p:cNvPicPr/>
          <p:nvPr/>
        </p:nvPicPr>
        <p:blipFill>
          <a:blip r:embed="rId7"/>
          <a:stretch/>
        </p:blipFill>
        <p:spPr>
          <a:xfrm>
            <a:off x="3610080" y="5624640"/>
            <a:ext cx="5522400" cy="758160"/>
          </a:xfrm>
          <a:prstGeom prst="rect">
            <a:avLst/>
          </a:prstGeom>
          <a:ln>
            <a:noFill/>
          </a:ln>
        </p:spPr>
      </p:pic>
      <p:sp>
        <p:nvSpPr>
          <p:cNvPr id="1459" name="CustomShape 7"/>
          <p:cNvSpPr/>
          <p:nvPr/>
        </p:nvSpPr>
        <p:spPr>
          <a:xfrm>
            <a:off x="512640" y="5477040"/>
            <a:ext cx="279864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Consider the</a:t>
            </a:r>
            <a:r>
              <a:rPr b="0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 x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comp: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598E1DB6-DA23-45A9-9C4A-0191C08E4C8D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461" name="CustomShape 2"/>
          <p:cNvSpPr/>
          <p:nvPr/>
        </p:nvSpPr>
        <p:spPr>
          <a:xfrm>
            <a:off x="410040" y="668160"/>
            <a:ext cx="50259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Taking each of the commutators in turn: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62" name="Picture 12" descr=""/>
          <p:cNvPicPr/>
          <p:nvPr/>
        </p:nvPicPr>
        <p:blipFill>
          <a:blip r:embed="rId1"/>
          <a:stretch/>
        </p:blipFill>
        <p:spPr>
          <a:xfrm>
            <a:off x="1830240" y="1104840"/>
            <a:ext cx="7184880" cy="583920"/>
          </a:xfrm>
          <a:prstGeom prst="rect">
            <a:avLst/>
          </a:prstGeom>
          <a:ln>
            <a:noFill/>
          </a:ln>
        </p:spPr>
      </p:pic>
      <p:pic>
        <p:nvPicPr>
          <p:cNvPr id="1463" name="Picture 14" descr=""/>
          <p:cNvPicPr/>
          <p:nvPr/>
        </p:nvPicPr>
        <p:blipFill>
          <a:blip r:embed="rId2"/>
          <a:stretch/>
        </p:blipFill>
        <p:spPr>
          <a:xfrm>
            <a:off x="1828800" y="4276800"/>
            <a:ext cx="2161800" cy="320400"/>
          </a:xfrm>
          <a:prstGeom prst="rect">
            <a:avLst/>
          </a:prstGeom>
          <a:ln>
            <a:noFill/>
          </a:ln>
        </p:spPr>
      </p:pic>
      <p:pic>
        <p:nvPicPr>
          <p:cNvPr id="1464" name="Picture 15" descr=""/>
          <p:cNvPicPr/>
          <p:nvPr/>
        </p:nvPicPr>
        <p:blipFill>
          <a:blip r:embed="rId3"/>
          <a:stretch/>
        </p:blipFill>
        <p:spPr>
          <a:xfrm>
            <a:off x="1830240" y="1843200"/>
            <a:ext cx="6630840" cy="2307600"/>
          </a:xfrm>
          <a:prstGeom prst="rect">
            <a:avLst/>
          </a:prstGeom>
          <a:ln>
            <a:noFill/>
          </a:ln>
        </p:spPr>
      </p:pic>
      <p:pic>
        <p:nvPicPr>
          <p:cNvPr id="1465" name="Picture 18" descr=""/>
          <p:cNvPicPr/>
          <p:nvPr/>
        </p:nvPicPr>
        <p:blipFill>
          <a:blip r:embed="rId4"/>
          <a:stretch/>
        </p:blipFill>
        <p:spPr>
          <a:xfrm>
            <a:off x="1889280" y="4921200"/>
            <a:ext cx="5520960" cy="1196640"/>
          </a:xfrm>
          <a:prstGeom prst="rect">
            <a:avLst/>
          </a:prstGeom>
          <a:ln>
            <a:noFill/>
          </a:ln>
        </p:spPr>
      </p:pic>
      <p:sp>
        <p:nvSpPr>
          <p:cNvPr id="1466" name="CustomShape 3"/>
          <p:cNvSpPr/>
          <p:nvPr/>
        </p:nvSpPr>
        <p:spPr>
          <a:xfrm>
            <a:off x="479160" y="4879800"/>
            <a:ext cx="945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Hence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67" name="Picture 22" descr=""/>
          <p:cNvPicPr/>
          <p:nvPr/>
        </p:nvPicPr>
        <p:blipFill>
          <a:blip r:embed="rId5"/>
          <a:stretch/>
        </p:blipFill>
        <p:spPr>
          <a:xfrm>
            <a:off x="2225520" y="6162840"/>
            <a:ext cx="1896840" cy="37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39D6FB6C-7D41-46DC-BC4F-F43ADC64DFBA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469" name="CustomShape 2"/>
          <p:cNvSpPr/>
          <p:nvPr/>
        </p:nvSpPr>
        <p:spPr>
          <a:xfrm>
            <a:off x="0" y="496800"/>
            <a:ext cx="99057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0" name="Picture 7" descr=""/>
          <p:cNvPicPr/>
          <p:nvPr/>
        </p:nvPicPr>
        <p:blipFill>
          <a:blip r:embed="rId1"/>
          <a:stretch/>
        </p:blipFill>
        <p:spPr>
          <a:xfrm>
            <a:off x="4052880" y="1628640"/>
            <a:ext cx="1634760" cy="379080"/>
          </a:xfrm>
          <a:prstGeom prst="rect">
            <a:avLst/>
          </a:prstGeom>
          <a:ln>
            <a:noFill/>
          </a:ln>
        </p:spPr>
      </p:pic>
      <p:sp>
        <p:nvSpPr>
          <p:cNvPr id="1471" name="CustomShape 3"/>
          <p:cNvSpPr/>
          <p:nvPr/>
        </p:nvSpPr>
        <p:spPr>
          <a:xfrm>
            <a:off x="738360" y="1627200"/>
            <a:ext cx="14407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Therefore: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72" name="CustomShape 4"/>
          <p:cNvSpPr/>
          <p:nvPr/>
        </p:nvSpPr>
        <p:spPr>
          <a:xfrm>
            <a:off x="3873600" y="1592280"/>
            <a:ext cx="1907640" cy="46800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73" name="Group 5"/>
          <p:cNvGrpSpPr/>
          <p:nvPr/>
        </p:nvGrpSpPr>
        <p:grpSpPr>
          <a:xfrm>
            <a:off x="466200" y="260280"/>
            <a:ext cx="8424360" cy="1266480"/>
            <a:chOff x="466200" y="260280"/>
            <a:chExt cx="8424360" cy="1266480"/>
          </a:xfrm>
        </p:grpSpPr>
        <p:pic>
          <p:nvPicPr>
            <p:cNvPr id="1474" name="Picture 11" descr=""/>
            <p:cNvPicPr/>
            <p:nvPr/>
          </p:nvPicPr>
          <p:blipFill>
            <a:blip r:embed="rId2"/>
            <a:stretch/>
          </p:blipFill>
          <p:spPr>
            <a:xfrm>
              <a:off x="2685960" y="914400"/>
              <a:ext cx="4174920" cy="612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75" name="CustomShape 6"/>
            <p:cNvSpPr/>
            <p:nvPr/>
          </p:nvSpPr>
          <p:spPr>
            <a:xfrm>
              <a:off x="466200" y="260280"/>
              <a:ext cx="8424360" cy="70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Hence the observable corresponding to the operator      is also </a:t>
              </a:r>
              <a:r>
                <a:rPr b="1" lang="es-ES" sz="2000" spc="-1" strike="noStrike">
                  <a:solidFill>
                    <a:srgbClr val="ff0000"/>
                  </a:solidFill>
                  <a:latin typeface="Arial"/>
                  <a:ea typeface="DejaVu Sans"/>
                </a:rPr>
                <a:t>not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a constant of motion. However, referring back to </a:t>
              </a:r>
              <a:r>
                <a:rPr b="1" lang="es-ES" sz="2000" spc="-1" strike="noStrike">
                  <a:solidFill>
                    <a:srgbClr val="cc00cc"/>
                  </a:solidFill>
                  <a:latin typeface="Arial"/>
                  <a:ea typeface="DejaVu Sans"/>
                </a:rPr>
                <a:t>(A.1)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1476" name="Picture 15" descr=""/>
            <p:cNvPicPr/>
            <p:nvPr/>
          </p:nvPicPr>
          <p:blipFill>
            <a:blip r:embed="rId3"/>
            <a:stretch/>
          </p:blipFill>
          <p:spPr>
            <a:xfrm>
              <a:off x="7196040" y="266760"/>
              <a:ext cx="204480" cy="2916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77" name="CustomShape 7"/>
          <p:cNvSpPr/>
          <p:nvPr/>
        </p:nvSpPr>
        <p:spPr>
          <a:xfrm>
            <a:off x="528840" y="2266920"/>
            <a:ext cx="14443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Because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78" name="Picture 18" descr=""/>
          <p:cNvPicPr/>
          <p:nvPr/>
        </p:nvPicPr>
        <p:blipFill>
          <a:blip r:embed="rId4"/>
          <a:stretch/>
        </p:blipFill>
        <p:spPr>
          <a:xfrm>
            <a:off x="4017960" y="2193840"/>
            <a:ext cx="1547280" cy="623520"/>
          </a:xfrm>
          <a:prstGeom prst="rect">
            <a:avLst/>
          </a:prstGeom>
          <a:ln>
            <a:noFill/>
          </a:ln>
        </p:spPr>
      </p:pic>
      <p:sp>
        <p:nvSpPr>
          <p:cNvPr id="1479" name="CustomShape 8"/>
          <p:cNvSpPr/>
          <p:nvPr/>
        </p:nvSpPr>
        <p:spPr>
          <a:xfrm>
            <a:off x="667800" y="2889360"/>
            <a:ext cx="88351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commutation relationships for      are the same as for the      , e.g.    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80" name="Picture 21" descr=""/>
          <p:cNvPicPr/>
          <p:nvPr/>
        </p:nvPicPr>
        <p:blipFill>
          <a:blip r:embed="rId5"/>
          <a:stretch/>
        </p:blipFill>
        <p:spPr>
          <a:xfrm>
            <a:off x="4965840" y="2889360"/>
            <a:ext cx="204120" cy="291600"/>
          </a:xfrm>
          <a:prstGeom prst="rect">
            <a:avLst/>
          </a:prstGeom>
          <a:ln>
            <a:noFill/>
          </a:ln>
        </p:spPr>
      </p:pic>
      <p:pic>
        <p:nvPicPr>
          <p:cNvPr id="1481" name="Picture 22" descr=""/>
          <p:cNvPicPr/>
          <p:nvPr/>
        </p:nvPicPr>
        <p:blipFill>
          <a:blip r:embed="rId6"/>
          <a:stretch/>
        </p:blipFill>
        <p:spPr>
          <a:xfrm>
            <a:off x="8145360" y="2943360"/>
            <a:ext cx="204480" cy="232920"/>
          </a:xfrm>
          <a:prstGeom prst="rect">
            <a:avLst/>
          </a:prstGeom>
          <a:ln>
            <a:noFill/>
          </a:ln>
        </p:spPr>
      </p:pic>
      <p:pic>
        <p:nvPicPr>
          <p:cNvPr id="1482" name="Picture 23" descr=""/>
          <p:cNvPicPr/>
          <p:nvPr/>
        </p:nvPicPr>
        <p:blipFill>
          <a:blip r:embed="rId7"/>
          <a:stretch/>
        </p:blipFill>
        <p:spPr>
          <a:xfrm>
            <a:off x="754200" y="3289320"/>
            <a:ext cx="1458360" cy="320400"/>
          </a:xfrm>
          <a:prstGeom prst="rect">
            <a:avLst/>
          </a:prstGeom>
          <a:ln>
            <a:noFill/>
          </a:ln>
        </p:spPr>
      </p:pic>
      <p:pic>
        <p:nvPicPr>
          <p:cNvPr id="1483" name="Picture 26" descr=""/>
          <p:cNvPicPr/>
          <p:nvPr/>
        </p:nvPicPr>
        <p:blipFill>
          <a:blip r:embed="rId8"/>
          <a:stretch/>
        </p:blipFill>
        <p:spPr>
          <a:xfrm>
            <a:off x="925560" y="3651120"/>
            <a:ext cx="7914960" cy="1109520"/>
          </a:xfrm>
          <a:prstGeom prst="rect">
            <a:avLst/>
          </a:prstGeom>
          <a:ln>
            <a:noFill/>
          </a:ln>
        </p:spPr>
      </p:pic>
      <p:sp>
        <p:nvSpPr>
          <p:cNvPr id="1484" name="CustomShape 9"/>
          <p:cNvSpPr/>
          <p:nvPr/>
        </p:nvSpPr>
        <p:spPr>
          <a:xfrm>
            <a:off x="2130120" y="3176640"/>
            <a:ext cx="5202360" cy="5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. Furthermore both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S</a:t>
            </a:r>
            <a:r>
              <a:rPr b="1" i="1" lang="es-ES" sz="2400" spc="-1" strike="noStrike" baseline="30000">
                <a:solidFill>
                  <a:srgbClr val="000000"/>
                </a:solidFill>
                <a:latin typeface="Palatino"/>
                <a:ea typeface="DejaVu Sans"/>
              </a:rPr>
              <a:t>2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and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S</a:t>
            </a:r>
            <a:r>
              <a:rPr b="1" i="1" lang="es-ES" sz="2400" spc="-1" strike="noStrike" baseline="-25000">
                <a:solidFill>
                  <a:srgbClr val="000000"/>
                </a:solidFill>
                <a:latin typeface="Palatino"/>
                <a:ea typeface="DejaVu Sans"/>
              </a:rPr>
              <a:t>z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are diagonal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85" name="Picture 29" descr=""/>
          <p:cNvPicPr/>
          <p:nvPr/>
        </p:nvPicPr>
        <p:blipFill>
          <a:blip r:embed="rId9"/>
          <a:stretch/>
        </p:blipFill>
        <p:spPr>
          <a:xfrm>
            <a:off x="2590920" y="4767120"/>
            <a:ext cx="2568240" cy="409320"/>
          </a:xfrm>
          <a:prstGeom prst="rect">
            <a:avLst/>
          </a:prstGeom>
          <a:ln>
            <a:noFill/>
          </a:ln>
        </p:spPr>
      </p:pic>
      <p:sp>
        <p:nvSpPr>
          <p:cNvPr id="1486" name="CustomShape 10"/>
          <p:cNvSpPr/>
          <p:nvPr/>
        </p:nvSpPr>
        <p:spPr>
          <a:xfrm>
            <a:off x="556200" y="4761000"/>
            <a:ext cx="21499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Consequently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87" name="CustomShape 11"/>
          <p:cNvSpPr/>
          <p:nvPr/>
        </p:nvSpPr>
        <p:spPr>
          <a:xfrm>
            <a:off x="5315760" y="4761000"/>
            <a:ext cx="41792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for a particle travelling along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88" name="Picture 32" descr=""/>
          <p:cNvPicPr/>
          <p:nvPr/>
        </p:nvPicPr>
        <p:blipFill>
          <a:blip r:embed="rId10"/>
          <a:stretch/>
        </p:blipFill>
        <p:spPr>
          <a:xfrm>
            <a:off x="2662200" y="5072040"/>
            <a:ext cx="1488600" cy="407520"/>
          </a:xfrm>
          <a:prstGeom prst="rect">
            <a:avLst/>
          </a:prstGeom>
          <a:ln>
            <a:noFill/>
          </a:ln>
        </p:spPr>
      </p:pic>
      <p:sp>
        <p:nvSpPr>
          <p:cNvPr id="1489" name="CustomShape 12"/>
          <p:cNvSpPr/>
          <p:nvPr/>
        </p:nvSpPr>
        <p:spPr>
          <a:xfrm>
            <a:off x="728280" y="5048280"/>
            <a:ext cx="19054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z direction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490" name="CustomShape 13"/>
          <p:cNvSpPr/>
          <p:nvPr/>
        </p:nvSpPr>
        <p:spPr>
          <a:xfrm>
            <a:off x="477360" y="5481720"/>
            <a:ext cx="913212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S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has all the properties of spin in quantum mechanics and therefore the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Dirac equation provides a natural account of the intrinsic angular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momentum of fermions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67D55FB4-141E-4161-BECD-D5B12E7CFCEF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492" name="CustomShape 2"/>
          <p:cNvSpPr/>
          <p:nvPr/>
        </p:nvSpPr>
        <p:spPr>
          <a:xfrm>
            <a:off x="1209240" y="37800"/>
            <a:ext cx="7489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</a:rPr>
              <a:t>Appendix III : Magnetic Moment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1493" name="CustomShape 3"/>
          <p:cNvSpPr/>
          <p:nvPr/>
        </p:nvSpPr>
        <p:spPr>
          <a:xfrm>
            <a:off x="7481880" y="619200"/>
            <a:ext cx="21175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non-examinable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1494" name="Group 4"/>
          <p:cNvGrpSpPr/>
          <p:nvPr/>
        </p:nvGrpSpPr>
        <p:grpSpPr>
          <a:xfrm>
            <a:off x="300960" y="944640"/>
            <a:ext cx="8988840" cy="1008360"/>
            <a:chOff x="300960" y="944640"/>
            <a:chExt cx="8988840" cy="1008360"/>
          </a:xfrm>
        </p:grpSpPr>
        <p:sp>
          <p:nvSpPr>
            <p:cNvPr id="1495" name="CustomShape 5"/>
            <p:cNvSpPr/>
            <p:nvPr/>
          </p:nvSpPr>
          <p:spPr>
            <a:xfrm>
              <a:off x="300960" y="944640"/>
              <a:ext cx="8834040" cy="100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In the part II Relativity and Electrodynamics course it was shown that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the motion of a charged particle in an electromagnetic field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can be obtained by making the </a:t>
              </a:r>
              <a:r>
                <a:rPr b="1" i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minimal substitution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1496" name="Picture 6" descr=""/>
            <p:cNvPicPr/>
            <p:nvPr/>
          </p:nvPicPr>
          <p:blipFill>
            <a:blip r:embed="rId1"/>
            <a:stretch/>
          </p:blipFill>
          <p:spPr>
            <a:xfrm>
              <a:off x="7888320" y="1268280"/>
              <a:ext cx="1401480" cy="3790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497" name="Picture 17" descr=""/>
          <p:cNvPicPr/>
          <p:nvPr/>
        </p:nvPicPr>
        <p:blipFill>
          <a:blip r:embed="rId2"/>
          <a:stretch/>
        </p:blipFill>
        <p:spPr>
          <a:xfrm>
            <a:off x="3116160" y="1854360"/>
            <a:ext cx="3241440" cy="350280"/>
          </a:xfrm>
          <a:prstGeom prst="rect">
            <a:avLst/>
          </a:prstGeom>
          <a:ln>
            <a:noFill/>
          </a:ln>
        </p:spPr>
      </p:pic>
      <p:sp>
        <p:nvSpPr>
          <p:cNvPr id="1498" name="CustomShape 6"/>
          <p:cNvSpPr/>
          <p:nvPr/>
        </p:nvSpPr>
        <p:spPr>
          <a:xfrm>
            <a:off x="366480" y="2205000"/>
            <a:ext cx="43689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Applying this to equations </a:t>
            </a: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(D12)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499" name="Picture 21" descr=""/>
          <p:cNvPicPr/>
          <p:nvPr/>
        </p:nvPicPr>
        <p:blipFill>
          <a:blip r:embed="rId3"/>
          <a:stretch/>
        </p:blipFill>
        <p:spPr>
          <a:xfrm>
            <a:off x="2252520" y="2637000"/>
            <a:ext cx="4555800" cy="817200"/>
          </a:xfrm>
          <a:prstGeom prst="rect">
            <a:avLst/>
          </a:prstGeom>
          <a:ln>
            <a:noFill/>
          </a:ln>
        </p:spPr>
      </p:pic>
      <p:sp>
        <p:nvSpPr>
          <p:cNvPr id="1500" name="CustomShape 7"/>
          <p:cNvSpPr/>
          <p:nvPr/>
        </p:nvSpPr>
        <p:spPr>
          <a:xfrm>
            <a:off x="8101080" y="2666880"/>
            <a:ext cx="74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(A.2)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01" name="CustomShape 8"/>
          <p:cNvSpPr/>
          <p:nvPr/>
        </p:nvSpPr>
        <p:spPr>
          <a:xfrm>
            <a:off x="682200" y="3427560"/>
            <a:ext cx="25959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Multiplying </a:t>
            </a: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(A.2)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by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02" name="Picture 24" descr=""/>
          <p:cNvPicPr/>
          <p:nvPr/>
        </p:nvPicPr>
        <p:blipFill>
          <a:blip r:embed="rId4"/>
          <a:stretch/>
        </p:blipFill>
        <p:spPr>
          <a:xfrm>
            <a:off x="3297240" y="3500280"/>
            <a:ext cx="1547280" cy="320400"/>
          </a:xfrm>
          <a:prstGeom prst="rect">
            <a:avLst/>
          </a:prstGeom>
          <a:ln>
            <a:noFill/>
          </a:ln>
        </p:spPr>
      </p:pic>
      <p:sp>
        <p:nvSpPr>
          <p:cNvPr id="1503" name="CustomShape 9"/>
          <p:cNvSpPr/>
          <p:nvPr/>
        </p:nvSpPr>
        <p:spPr>
          <a:xfrm>
            <a:off x="610560" y="4648320"/>
            <a:ext cx="27680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where kinetic energy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04" name="Picture 30" descr=""/>
          <p:cNvPicPr/>
          <p:nvPr/>
        </p:nvPicPr>
        <p:blipFill>
          <a:blip r:embed="rId5"/>
          <a:stretch/>
        </p:blipFill>
        <p:spPr>
          <a:xfrm>
            <a:off x="3333600" y="4761000"/>
            <a:ext cx="1253880" cy="204480"/>
          </a:xfrm>
          <a:prstGeom prst="rect">
            <a:avLst/>
          </a:prstGeom>
          <a:ln>
            <a:noFill/>
          </a:ln>
        </p:spPr>
      </p:pic>
      <p:sp>
        <p:nvSpPr>
          <p:cNvPr id="1505" name="CustomShape 10"/>
          <p:cNvSpPr/>
          <p:nvPr/>
        </p:nvSpPr>
        <p:spPr>
          <a:xfrm>
            <a:off x="8924400" y="4255920"/>
            <a:ext cx="74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(A.3)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06" name="CustomShape 11"/>
          <p:cNvSpPr/>
          <p:nvPr/>
        </p:nvSpPr>
        <p:spPr>
          <a:xfrm>
            <a:off x="340560" y="5011560"/>
            <a:ext cx="66182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 the non-relativistic limit                  </a:t>
            </a: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(A.3)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becomes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07" name="Picture 33" descr=""/>
          <p:cNvPicPr/>
          <p:nvPr/>
        </p:nvPicPr>
        <p:blipFill>
          <a:blip r:embed="rId6"/>
          <a:stretch/>
        </p:blipFill>
        <p:spPr>
          <a:xfrm>
            <a:off x="3944880" y="5103720"/>
            <a:ext cx="817200" cy="232920"/>
          </a:xfrm>
          <a:prstGeom prst="rect">
            <a:avLst/>
          </a:prstGeom>
          <a:ln>
            <a:noFill/>
          </a:ln>
        </p:spPr>
      </p:pic>
      <p:pic>
        <p:nvPicPr>
          <p:cNvPr id="1508" name="Picture 36" descr=""/>
          <p:cNvPicPr/>
          <p:nvPr/>
        </p:nvPicPr>
        <p:blipFill>
          <a:blip r:embed="rId7"/>
          <a:stretch/>
        </p:blipFill>
        <p:spPr>
          <a:xfrm>
            <a:off x="1208160" y="3824280"/>
            <a:ext cx="7740360" cy="817200"/>
          </a:xfrm>
          <a:prstGeom prst="rect">
            <a:avLst/>
          </a:prstGeom>
          <a:ln>
            <a:noFill/>
          </a:ln>
        </p:spPr>
      </p:pic>
      <p:pic>
        <p:nvPicPr>
          <p:cNvPr id="1509" name="Picture 38" descr=""/>
          <p:cNvPicPr/>
          <p:nvPr/>
        </p:nvPicPr>
        <p:blipFill>
          <a:blip r:embed="rId8"/>
          <a:stretch/>
        </p:blipFill>
        <p:spPr>
          <a:xfrm>
            <a:off x="343080" y="5467320"/>
            <a:ext cx="8497440" cy="974520"/>
          </a:xfrm>
          <a:prstGeom prst="rect">
            <a:avLst/>
          </a:prstGeom>
          <a:ln>
            <a:noFill/>
          </a:ln>
        </p:spPr>
      </p:pic>
      <p:sp>
        <p:nvSpPr>
          <p:cNvPr id="1510" name="CustomShape 12"/>
          <p:cNvSpPr/>
          <p:nvPr/>
        </p:nvSpPr>
        <p:spPr>
          <a:xfrm>
            <a:off x="9020160" y="5948280"/>
            <a:ext cx="74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(A.4)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C15B13C4-38C6-466F-9258-3FD923376ADE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512" name="CustomShape 2"/>
          <p:cNvSpPr/>
          <p:nvPr/>
        </p:nvSpPr>
        <p:spPr>
          <a:xfrm>
            <a:off x="0" y="496800"/>
            <a:ext cx="9905760" cy="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3" name="Picture 4" descr=""/>
          <p:cNvPicPr/>
          <p:nvPr/>
        </p:nvPicPr>
        <p:blipFill>
          <a:blip r:embed="rId1"/>
          <a:stretch/>
        </p:blipFill>
        <p:spPr>
          <a:xfrm>
            <a:off x="1341360" y="549360"/>
            <a:ext cx="7156080" cy="612360"/>
          </a:xfrm>
          <a:prstGeom prst="rect">
            <a:avLst/>
          </a:prstGeom>
          <a:ln>
            <a:noFill/>
          </a:ln>
        </p:spPr>
      </p:pic>
      <p:sp>
        <p:nvSpPr>
          <p:cNvPr id="1514" name="CustomShape 3"/>
          <p:cNvSpPr/>
          <p:nvPr/>
        </p:nvSpPr>
        <p:spPr>
          <a:xfrm>
            <a:off x="350640" y="614520"/>
            <a:ext cx="9334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Now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15" name="CustomShape 4"/>
          <p:cNvSpPr/>
          <p:nvPr/>
        </p:nvSpPr>
        <p:spPr>
          <a:xfrm>
            <a:off x="506520" y="1195560"/>
            <a:ext cx="20030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which leads to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16" name="Picture 7" descr=""/>
          <p:cNvPicPr/>
          <p:nvPr/>
        </p:nvPicPr>
        <p:blipFill>
          <a:blip r:embed="rId2"/>
          <a:stretch/>
        </p:blipFill>
        <p:spPr>
          <a:xfrm>
            <a:off x="2697120" y="1212840"/>
            <a:ext cx="3679560" cy="379080"/>
          </a:xfrm>
          <a:prstGeom prst="rect">
            <a:avLst/>
          </a:prstGeom>
          <a:ln>
            <a:noFill/>
          </a:ln>
        </p:spPr>
      </p:pic>
      <p:pic>
        <p:nvPicPr>
          <p:cNvPr id="1517" name="Picture 10" descr=""/>
          <p:cNvPicPr/>
          <p:nvPr/>
        </p:nvPicPr>
        <p:blipFill>
          <a:blip r:embed="rId3"/>
          <a:stretch/>
        </p:blipFill>
        <p:spPr>
          <a:xfrm>
            <a:off x="3257640" y="1628640"/>
            <a:ext cx="1605960" cy="379080"/>
          </a:xfrm>
          <a:prstGeom prst="rect">
            <a:avLst/>
          </a:prstGeom>
          <a:ln>
            <a:noFill/>
          </a:ln>
        </p:spPr>
      </p:pic>
      <p:sp>
        <p:nvSpPr>
          <p:cNvPr id="1518" name="CustomShape 5"/>
          <p:cNvSpPr/>
          <p:nvPr/>
        </p:nvSpPr>
        <p:spPr>
          <a:xfrm>
            <a:off x="561960" y="1587600"/>
            <a:ext cx="6328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19" name="CustomShape 6"/>
          <p:cNvSpPr/>
          <p:nvPr/>
        </p:nvSpPr>
        <p:spPr>
          <a:xfrm>
            <a:off x="416160" y="1987560"/>
            <a:ext cx="44679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operator on the LHS of </a:t>
            </a: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(A.4)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: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20" name="Picture 21" descr=""/>
          <p:cNvPicPr/>
          <p:nvPr/>
        </p:nvPicPr>
        <p:blipFill>
          <a:blip r:embed="rId4"/>
          <a:stretch/>
        </p:blipFill>
        <p:spPr>
          <a:xfrm>
            <a:off x="957240" y="2308320"/>
            <a:ext cx="5832000" cy="2596680"/>
          </a:xfrm>
          <a:prstGeom prst="rect">
            <a:avLst/>
          </a:prstGeom>
          <a:ln>
            <a:noFill/>
          </a:ln>
        </p:spPr>
      </p:pic>
      <p:pic>
        <p:nvPicPr>
          <p:cNvPr id="1521" name="Picture 23" descr=""/>
          <p:cNvPicPr/>
          <p:nvPr/>
        </p:nvPicPr>
        <p:blipFill>
          <a:blip r:embed="rId5"/>
          <a:stretch/>
        </p:blipFill>
        <p:spPr>
          <a:xfrm>
            <a:off x="5816520" y="4113360"/>
            <a:ext cx="3636720" cy="374040"/>
          </a:xfrm>
          <a:prstGeom prst="rect">
            <a:avLst/>
          </a:prstGeom>
          <a:ln>
            <a:noFill/>
          </a:ln>
        </p:spPr>
      </p:pic>
      <p:pic>
        <p:nvPicPr>
          <p:cNvPr id="1522" name="Picture 25" descr=""/>
          <p:cNvPicPr/>
          <p:nvPr/>
        </p:nvPicPr>
        <p:blipFill>
          <a:blip r:embed="rId6"/>
          <a:stretch/>
        </p:blipFill>
        <p:spPr>
          <a:xfrm>
            <a:off x="7221600" y="4545000"/>
            <a:ext cx="1152000" cy="301320"/>
          </a:xfrm>
          <a:prstGeom prst="rect">
            <a:avLst/>
          </a:prstGeom>
          <a:ln>
            <a:noFill/>
          </a:ln>
        </p:spPr>
      </p:pic>
      <p:pic>
        <p:nvPicPr>
          <p:cNvPr id="1523" name="Picture 26" descr=""/>
          <p:cNvPicPr/>
          <p:nvPr/>
        </p:nvPicPr>
        <p:blipFill>
          <a:blip r:embed="rId7"/>
          <a:stretch/>
        </p:blipFill>
        <p:spPr>
          <a:xfrm>
            <a:off x="7221600" y="3560760"/>
            <a:ext cx="934560" cy="336240"/>
          </a:xfrm>
          <a:prstGeom prst="rect">
            <a:avLst/>
          </a:prstGeom>
          <a:ln>
            <a:noFill/>
          </a:ln>
        </p:spPr>
      </p:pic>
      <p:sp>
        <p:nvSpPr>
          <p:cNvPr id="1524" name="CustomShape 7"/>
          <p:cNvSpPr/>
          <p:nvPr/>
        </p:nvSpPr>
        <p:spPr>
          <a:xfrm>
            <a:off x="370440" y="4905360"/>
            <a:ext cx="869328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Substituting back into </a:t>
            </a: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(A.4)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gives the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Schr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Arial"/>
              </a:rPr>
              <a:t>ödinger-Pauli equation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Arial"/>
              </a:rPr>
              <a:t> for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Arial"/>
              </a:rPr>
              <a:t>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Arial"/>
              </a:rPr>
              <a:t>the motion of a non-relativisitic  spin ½ particle in an EM field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25" name="Picture 29" descr=""/>
          <p:cNvPicPr/>
          <p:nvPr/>
        </p:nvPicPr>
        <p:blipFill>
          <a:blip r:embed="rId8"/>
          <a:stretch/>
        </p:blipFill>
        <p:spPr>
          <a:xfrm>
            <a:off x="2503440" y="5722920"/>
            <a:ext cx="4819320" cy="730080"/>
          </a:xfrm>
          <a:prstGeom prst="rect">
            <a:avLst/>
          </a:prstGeom>
          <a:ln>
            <a:noFill/>
          </a:ln>
        </p:spPr>
      </p:pic>
      <p:sp>
        <p:nvSpPr>
          <p:cNvPr id="1526" name="CustomShape 8"/>
          <p:cNvSpPr/>
          <p:nvPr/>
        </p:nvSpPr>
        <p:spPr>
          <a:xfrm>
            <a:off x="2432160" y="5661000"/>
            <a:ext cx="5005080" cy="82836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D90662A5-DABB-4BFD-B770-DFAA6CFCAD3A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1528" name="Picture 4" descr=""/>
          <p:cNvPicPr/>
          <p:nvPr/>
        </p:nvPicPr>
        <p:blipFill>
          <a:blip r:embed="rId1"/>
          <a:stretch/>
        </p:blipFill>
        <p:spPr>
          <a:xfrm>
            <a:off x="2432160" y="766800"/>
            <a:ext cx="4819320" cy="729720"/>
          </a:xfrm>
          <a:prstGeom prst="rect">
            <a:avLst/>
          </a:prstGeom>
          <a:ln>
            <a:noFill/>
          </a:ln>
        </p:spPr>
      </p:pic>
      <p:sp>
        <p:nvSpPr>
          <p:cNvPr id="1529" name="CustomShape 2"/>
          <p:cNvSpPr/>
          <p:nvPr/>
        </p:nvSpPr>
        <p:spPr>
          <a:xfrm>
            <a:off x="2360520" y="704880"/>
            <a:ext cx="5005080" cy="82836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3"/>
          <p:cNvSpPr/>
          <p:nvPr/>
        </p:nvSpPr>
        <p:spPr>
          <a:xfrm>
            <a:off x="423360" y="1533600"/>
            <a:ext cx="890424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SzPct val="102938"/>
              <a:buBlip>
                <a:blip r:embed="rId2"/>
              </a:buBlip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Since the energy of a magnetic moment in a field       is              we can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identify the intrinsic magnetic moment of  a spin ½ particle to be: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31" name="Picture 7" descr=""/>
          <p:cNvPicPr/>
          <p:nvPr/>
        </p:nvPicPr>
        <p:blipFill>
          <a:blip r:embed="rId3"/>
          <a:stretch/>
        </p:blipFill>
        <p:spPr>
          <a:xfrm>
            <a:off x="6800760" y="1538280"/>
            <a:ext cx="206280" cy="291600"/>
          </a:xfrm>
          <a:prstGeom prst="rect">
            <a:avLst/>
          </a:prstGeom>
          <a:ln>
            <a:noFill/>
          </a:ln>
        </p:spPr>
      </p:pic>
      <p:pic>
        <p:nvPicPr>
          <p:cNvPr id="1532" name="Picture 8" descr=""/>
          <p:cNvPicPr/>
          <p:nvPr/>
        </p:nvPicPr>
        <p:blipFill>
          <a:blip r:embed="rId4"/>
          <a:stretch/>
        </p:blipFill>
        <p:spPr>
          <a:xfrm>
            <a:off x="7527960" y="1538280"/>
            <a:ext cx="701280" cy="350640"/>
          </a:xfrm>
          <a:prstGeom prst="rect">
            <a:avLst/>
          </a:prstGeom>
          <a:ln>
            <a:noFill/>
          </a:ln>
        </p:spPr>
      </p:pic>
      <p:pic>
        <p:nvPicPr>
          <p:cNvPr id="1533" name="Picture 10" descr=""/>
          <p:cNvPicPr/>
          <p:nvPr/>
        </p:nvPicPr>
        <p:blipFill>
          <a:blip r:embed="rId5"/>
          <a:stretch/>
        </p:blipFill>
        <p:spPr>
          <a:xfrm>
            <a:off x="3944880" y="2222640"/>
            <a:ext cx="1198440" cy="555120"/>
          </a:xfrm>
          <a:prstGeom prst="rect">
            <a:avLst/>
          </a:prstGeom>
          <a:ln>
            <a:noFill/>
          </a:ln>
        </p:spPr>
      </p:pic>
      <p:sp>
        <p:nvSpPr>
          <p:cNvPr id="1534" name="CustomShape 4"/>
          <p:cNvSpPr/>
          <p:nvPr/>
        </p:nvSpPr>
        <p:spPr>
          <a:xfrm>
            <a:off x="725400" y="2793960"/>
            <a:ext cx="26110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 terms of the spin: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35" name="Picture 12" descr=""/>
          <p:cNvPicPr/>
          <p:nvPr/>
        </p:nvPicPr>
        <p:blipFill>
          <a:blip r:embed="rId6"/>
          <a:stretch/>
        </p:blipFill>
        <p:spPr>
          <a:xfrm>
            <a:off x="3405240" y="2817720"/>
            <a:ext cx="904320" cy="407880"/>
          </a:xfrm>
          <a:prstGeom prst="rect">
            <a:avLst/>
          </a:prstGeom>
          <a:ln>
            <a:noFill/>
          </a:ln>
        </p:spPr>
      </p:pic>
      <p:grpSp>
        <p:nvGrpSpPr>
          <p:cNvPr id="1536" name="Group 5"/>
          <p:cNvGrpSpPr/>
          <p:nvPr/>
        </p:nvGrpSpPr>
        <p:grpSpPr>
          <a:xfrm>
            <a:off x="3944880" y="3297240"/>
            <a:ext cx="1187280" cy="647280"/>
            <a:chOff x="3944880" y="3297240"/>
            <a:chExt cx="1187280" cy="647280"/>
          </a:xfrm>
        </p:grpSpPr>
        <p:sp>
          <p:nvSpPr>
            <p:cNvPr id="1537" name="CustomShape 6"/>
            <p:cNvSpPr/>
            <p:nvPr/>
          </p:nvSpPr>
          <p:spPr>
            <a:xfrm>
              <a:off x="3944880" y="3297240"/>
              <a:ext cx="1187280" cy="64728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38" name="Picture 18" descr=""/>
            <p:cNvPicPr/>
            <p:nvPr/>
          </p:nvPicPr>
          <p:blipFill>
            <a:blip r:embed="rId7"/>
            <a:stretch/>
          </p:blipFill>
          <p:spPr>
            <a:xfrm>
              <a:off x="4025880" y="3335040"/>
              <a:ext cx="993600" cy="555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39" name="CustomShape 7"/>
          <p:cNvSpPr/>
          <p:nvPr/>
        </p:nvSpPr>
        <p:spPr>
          <a:xfrm>
            <a:off x="435600" y="3935520"/>
            <a:ext cx="60436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SzPct val="102938"/>
              <a:buBlip>
                <a:blip r:embed="rId8"/>
              </a:buBlip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Classically, for a charged particle current loop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40" name="Picture 26" descr=""/>
          <p:cNvPicPr/>
          <p:nvPr/>
        </p:nvPicPr>
        <p:blipFill>
          <a:blip r:embed="rId9"/>
          <a:stretch/>
        </p:blipFill>
        <p:spPr>
          <a:xfrm>
            <a:off x="4016520" y="4349880"/>
            <a:ext cx="1167840" cy="555120"/>
          </a:xfrm>
          <a:prstGeom prst="rect">
            <a:avLst/>
          </a:prstGeom>
          <a:ln>
            <a:noFill/>
          </a:ln>
        </p:spPr>
      </p:pic>
      <p:grpSp>
        <p:nvGrpSpPr>
          <p:cNvPr id="1541" name="Group 8"/>
          <p:cNvGrpSpPr/>
          <p:nvPr/>
        </p:nvGrpSpPr>
        <p:grpSpPr>
          <a:xfrm>
            <a:off x="7365960" y="3828960"/>
            <a:ext cx="1763280" cy="1115640"/>
            <a:chOff x="7365960" y="3828960"/>
            <a:chExt cx="1763280" cy="1115640"/>
          </a:xfrm>
        </p:grpSpPr>
        <p:sp>
          <p:nvSpPr>
            <p:cNvPr id="1542" name="CustomShape 9"/>
            <p:cNvSpPr/>
            <p:nvPr/>
          </p:nvSpPr>
          <p:spPr>
            <a:xfrm>
              <a:off x="7365960" y="4116240"/>
              <a:ext cx="1763280" cy="828360"/>
            </a:xfrm>
            <a:prstGeom prst="ellipse">
              <a:avLst/>
            </a:prstGeom>
            <a:noFill/>
            <a:ln w="22320">
              <a:solidFill>
                <a:srgbClr val="ff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3" name="CustomShape 10"/>
            <p:cNvSpPr/>
            <p:nvPr/>
          </p:nvSpPr>
          <p:spPr>
            <a:xfrm>
              <a:off x="7905600" y="4081320"/>
              <a:ext cx="107640" cy="10764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4" name="Line 11"/>
            <p:cNvSpPr/>
            <p:nvPr/>
          </p:nvSpPr>
          <p:spPr>
            <a:xfrm flipH="1">
              <a:off x="7682040" y="4133880"/>
              <a:ext cx="258480" cy="55440"/>
            </a:xfrm>
            <a:prstGeom prst="line">
              <a:avLst/>
            </a:prstGeom>
            <a:ln w="22320">
              <a:solidFill>
                <a:srgbClr val="0000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5" name="Line 12"/>
            <p:cNvSpPr/>
            <p:nvPr/>
          </p:nvSpPr>
          <p:spPr>
            <a:xfrm flipH="1" flipV="1">
              <a:off x="7977240" y="4152600"/>
              <a:ext cx="288720" cy="360360"/>
            </a:xfrm>
            <a:prstGeom prst="line">
              <a:avLst/>
            </a:prstGeom>
            <a:ln w="2232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46" name="Picture 27" descr=""/>
            <p:cNvPicPr/>
            <p:nvPr/>
          </p:nvPicPr>
          <p:blipFill>
            <a:blip r:embed="rId10"/>
            <a:stretch/>
          </p:blipFill>
          <p:spPr>
            <a:xfrm>
              <a:off x="7689960" y="3828960"/>
              <a:ext cx="174240" cy="233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7" name="Picture 29" descr=""/>
            <p:cNvPicPr/>
            <p:nvPr/>
          </p:nvPicPr>
          <p:blipFill>
            <a:blip r:embed="rId11"/>
            <a:stretch/>
          </p:blipFill>
          <p:spPr>
            <a:xfrm>
              <a:off x="8234280" y="4135320"/>
              <a:ext cx="176040" cy="233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548" name="CustomShape 13"/>
          <p:cNvSpPr/>
          <p:nvPr/>
        </p:nvSpPr>
        <p:spPr>
          <a:xfrm>
            <a:off x="439200" y="4948200"/>
            <a:ext cx="8916120" cy="99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SzPct val="102938"/>
              <a:buBlip>
                <a:blip r:embed="rId12"/>
              </a:buBlip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intrinsic magnetic moment of  a spin half Dirac particle is twice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that expected from classical physics. This is often expressed in terms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of the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gyromagnetic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ratio is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g</a:t>
            </a:r>
            <a:r>
              <a:rPr b="1" lang="es-ES" sz="2000" spc="-1" strike="noStrike">
                <a:solidFill>
                  <a:srgbClr val="000000"/>
                </a:solidFill>
                <a:latin typeface="Palatino"/>
                <a:ea typeface="DejaVu Sans"/>
              </a:rPr>
              <a:t>=2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.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49" name="CustomShape 14"/>
          <p:cNvSpPr/>
          <p:nvPr/>
        </p:nvSpPr>
        <p:spPr>
          <a:xfrm>
            <a:off x="3906720" y="5919840"/>
            <a:ext cx="1441080" cy="64728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550" name="Picture 35" descr=""/>
          <p:cNvPicPr/>
          <p:nvPr/>
        </p:nvPicPr>
        <p:blipFill>
          <a:blip r:embed="rId13"/>
          <a:stretch/>
        </p:blipFill>
        <p:spPr>
          <a:xfrm>
            <a:off x="3987720" y="5958000"/>
            <a:ext cx="1285560" cy="5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ECFAA774-4D18-481A-B210-86441E2A2A00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552" name="CustomShape 2"/>
          <p:cNvSpPr/>
          <p:nvPr/>
        </p:nvSpPr>
        <p:spPr>
          <a:xfrm>
            <a:off x="942840" y="47520"/>
            <a:ext cx="805968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000" spc="-1" strike="noStrike">
                <a:solidFill>
                  <a:srgbClr val="ff3300"/>
                </a:solidFill>
                <a:latin typeface="Arial"/>
                <a:ea typeface="DejaVu Sans"/>
              </a:rPr>
              <a:t>Appendix IV : Covariance of Dirac Equation</a:t>
            </a:r>
            <a:endParaRPr b="0" lang="es-ES" sz="3000" spc="-1" strike="noStrike">
              <a:latin typeface="Arial"/>
            </a:endParaRPr>
          </a:p>
        </p:txBody>
      </p:sp>
      <p:sp>
        <p:nvSpPr>
          <p:cNvPr id="1553" name="CustomShape 3"/>
          <p:cNvSpPr/>
          <p:nvPr/>
        </p:nvSpPr>
        <p:spPr>
          <a:xfrm>
            <a:off x="7481880" y="692280"/>
            <a:ext cx="21175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non-examinable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54" name="CustomShape 4"/>
          <p:cNvSpPr/>
          <p:nvPr/>
        </p:nvSpPr>
        <p:spPr>
          <a:xfrm>
            <a:off x="461880" y="1015920"/>
            <a:ext cx="859788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For a Lorentz transformation we wish to demonstrate that the Dirac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Equation is covariant i.e.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55" name="CustomShape 5"/>
          <p:cNvSpPr/>
          <p:nvPr/>
        </p:nvSpPr>
        <p:spPr>
          <a:xfrm>
            <a:off x="690120" y="2527200"/>
            <a:ext cx="9165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where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56" name="Picture 14" descr=""/>
          <p:cNvPicPr/>
          <p:nvPr/>
        </p:nvPicPr>
        <p:blipFill>
          <a:blip r:embed="rId1"/>
          <a:stretch/>
        </p:blipFill>
        <p:spPr>
          <a:xfrm>
            <a:off x="2936880" y="2421000"/>
            <a:ext cx="4090680" cy="729720"/>
          </a:xfrm>
          <a:prstGeom prst="rect">
            <a:avLst/>
          </a:prstGeom>
          <a:ln>
            <a:noFill/>
          </a:ln>
        </p:spPr>
      </p:pic>
      <p:sp>
        <p:nvSpPr>
          <p:cNvPr id="1557" name="CustomShape 6"/>
          <p:cNvSpPr/>
          <p:nvPr/>
        </p:nvSpPr>
        <p:spPr>
          <a:xfrm>
            <a:off x="720720" y="3105000"/>
            <a:ext cx="7030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58" name="Picture 16" descr=""/>
          <p:cNvPicPr/>
          <p:nvPr/>
        </p:nvPicPr>
        <p:blipFill>
          <a:blip r:embed="rId2"/>
          <a:stretch/>
        </p:blipFill>
        <p:spPr>
          <a:xfrm>
            <a:off x="2973240" y="3214800"/>
            <a:ext cx="1780920" cy="320040"/>
          </a:xfrm>
          <a:prstGeom prst="rect">
            <a:avLst/>
          </a:prstGeom>
          <a:ln>
            <a:noFill/>
          </a:ln>
        </p:spPr>
      </p:pic>
      <p:sp>
        <p:nvSpPr>
          <p:cNvPr id="1559" name="CustomShape 7"/>
          <p:cNvSpPr/>
          <p:nvPr/>
        </p:nvSpPr>
        <p:spPr>
          <a:xfrm>
            <a:off x="5027400" y="3141720"/>
            <a:ext cx="3305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is the transformed spinor.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60" name="CustomShape 8"/>
          <p:cNvSpPr/>
          <p:nvPr/>
        </p:nvSpPr>
        <p:spPr>
          <a:xfrm>
            <a:off x="516600" y="3490920"/>
            <a:ext cx="9244080" cy="76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covariance of the Dirac equation will be established if the 4x4 matrix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  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S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exists.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61" name="Picture 25" descr=""/>
          <p:cNvPicPr/>
          <p:nvPr/>
        </p:nvPicPr>
        <p:blipFill>
          <a:blip r:embed="rId3"/>
          <a:stretch/>
        </p:blipFill>
        <p:spPr>
          <a:xfrm>
            <a:off x="4052880" y="4941720"/>
            <a:ext cx="1283760" cy="350640"/>
          </a:xfrm>
          <a:prstGeom prst="rect">
            <a:avLst/>
          </a:prstGeom>
          <a:ln>
            <a:noFill/>
          </a:ln>
        </p:spPr>
      </p:pic>
      <p:pic>
        <p:nvPicPr>
          <p:cNvPr id="1562" name="Picture 29" descr=""/>
          <p:cNvPicPr/>
          <p:nvPr/>
        </p:nvPicPr>
        <p:blipFill>
          <a:blip r:embed="rId4"/>
          <a:stretch/>
        </p:blipFill>
        <p:spPr>
          <a:xfrm>
            <a:off x="3436920" y="2106720"/>
            <a:ext cx="1839600" cy="350280"/>
          </a:xfrm>
          <a:prstGeom prst="rect">
            <a:avLst/>
          </a:prstGeom>
          <a:ln>
            <a:noFill/>
          </a:ln>
        </p:spPr>
      </p:pic>
      <p:pic>
        <p:nvPicPr>
          <p:cNvPr id="1563" name="Picture 30" descr=""/>
          <p:cNvPicPr/>
          <p:nvPr/>
        </p:nvPicPr>
        <p:blipFill>
          <a:blip r:embed="rId5"/>
          <a:stretch/>
        </p:blipFill>
        <p:spPr>
          <a:xfrm>
            <a:off x="3481560" y="1703520"/>
            <a:ext cx="1723320" cy="320040"/>
          </a:xfrm>
          <a:prstGeom prst="rect">
            <a:avLst/>
          </a:prstGeom>
          <a:ln>
            <a:noFill/>
          </a:ln>
        </p:spPr>
      </p:pic>
      <p:sp>
        <p:nvSpPr>
          <p:cNvPr id="1564" name="CustomShape 9"/>
          <p:cNvSpPr/>
          <p:nvPr/>
        </p:nvSpPr>
        <p:spPr>
          <a:xfrm>
            <a:off x="594000" y="2023920"/>
            <a:ext cx="18918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transforms to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65" name="CustomShape 10"/>
          <p:cNvSpPr/>
          <p:nvPr/>
        </p:nvSpPr>
        <p:spPr>
          <a:xfrm>
            <a:off x="7632720" y="1550880"/>
            <a:ext cx="74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(A.5)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66" name="CustomShape 11"/>
          <p:cNvSpPr/>
          <p:nvPr/>
        </p:nvSpPr>
        <p:spPr>
          <a:xfrm>
            <a:off x="7615440" y="1952640"/>
            <a:ext cx="74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(A.6)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67" name="CustomShape 12"/>
          <p:cNvSpPr/>
          <p:nvPr/>
        </p:nvSpPr>
        <p:spPr>
          <a:xfrm>
            <a:off x="534960" y="4184640"/>
            <a:ext cx="8834040" cy="76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Consider a Lorentz transformation with the primed frame moving with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velocity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v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along the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x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axis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68" name="CustomShape 13"/>
          <p:cNvSpPr/>
          <p:nvPr/>
        </p:nvSpPr>
        <p:spPr>
          <a:xfrm>
            <a:off x="775080" y="5367240"/>
            <a:ext cx="9165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where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69" name="Picture 37" descr=""/>
          <p:cNvPicPr/>
          <p:nvPr/>
        </p:nvPicPr>
        <p:blipFill>
          <a:blip r:embed="rId6"/>
          <a:stretch/>
        </p:blipFill>
        <p:spPr>
          <a:xfrm>
            <a:off x="2847960" y="5337000"/>
            <a:ext cx="3095280" cy="110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B0748D87-7472-4907-80C5-02875D55D963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1571" name="Picture 4" descr=""/>
          <p:cNvPicPr/>
          <p:nvPr/>
        </p:nvPicPr>
        <p:blipFill>
          <a:blip r:embed="rId1"/>
          <a:stretch/>
        </p:blipFill>
        <p:spPr>
          <a:xfrm>
            <a:off x="2289240" y="963720"/>
            <a:ext cx="3450960" cy="788400"/>
          </a:xfrm>
          <a:prstGeom prst="rect">
            <a:avLst/>
          </a:prstGeom>
          <a:ln>
            <a:noFill/>
          </a:ln>
        </p:spPr>
      </p:pic>
      <p:sp>
        <p:nvSpPr>
          <p:cNvPr id="1572" name="CustomShape 2"/>
          <p:cNvSpPr/>
          <p:nvPr/>
        </p:nvSpPr>
        <p:spPr>
          <a:xfrm>
            <a:off x="590040" y="595440"/>
            <a:ext cx="488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With this transformation equation </a:t>
            </a: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(A.6)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73" name="CustomShape 3"/>
          <p:cNvSpPr/>
          <p:nvPr/>
        </p:nvSpPr>
        <p:spPr>
          <a:xfrm>
            <a:off x="588240" y="1644480"/>
            <a:ext cx="749736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which should be compared  to the matrix 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S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multiplying  </a:t>
            </a: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(A.5)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74" name="Picture 10" descr=""/>
          <p:cNvPicPr/>
          <p:nvPr/>
        </p:nvPicPr>
        <p:blipFill>
          <a:blip r:embed="rId2"/>
          <a:stretch/>
        </p:blipFill>
        <p:spPr>
          <a:xfrm>
            <a:off x="3513240" y="2112840"/>
            <a:ext cx="2015640" cy="320400"/>
          </a:xfrm>
          <a:prstGeom prst="rect">
            <a:avLst/>
          </a:prstGeom>
          <a:ln>
            <a:noFill/>
          </a:ln>
        </p:spPr>
      </p:pic>
      <p:sp>
        <p:nvSpPr>
          <p:cNvPr id="1575" name="CustomShape 4"/>
          <p:cNvSpPr/>
          <p:nvPr/>
        </p:nvSpPr>
        <p:spPr>
          <a:xfrm>
            <a:off x="367920" y="2365200"/>
            <a:ext cx="886536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Therefore the covariance of the Dirac equation will be demonstrated if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we can find a matrix </a:t>
            </a:r>
            <a:r>
              <a:rPr b="1" i="1" lang="es-ES" sz="2000" spc="-1" strike="noStrike">
                <a:solidFill>
                  <a:srgbClr val="000000"/>
                </a:solidFill>
                <a:latin typeface="Palatino"/>
                <a:ea typeface="DejaVu Sans"/>
              </a:rPr>
              <a:t>S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such that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1576" name="Group 5"/>
          <p:cNvGrpSpPr/>
          <p:nvPr/>
        </p:nvGrpSpPr>
        <p:grpSpPr>
          <a:xfrm>
            <a:off x="2181240" y="3013200"/>
            <a:ext cx="3860280" cy="1301400"/>
            <a:chOff x="2181240" y="3013200"/>
            <a:chExt cx="3860280" cy="1301400"/>
          </a:xfrm>
        </p:grpSpPr>
        <p:pic>
          <p:nvPicPr>
            <p:cNvPr id="1577" name="Picture 15" descr=""/>
            <p:cNvPicPr/>
            <p:nvPr/>
          </p:nvPicPr>
          <p:blipFill>
            <a:blip r:embed="rId3"/>
            <a:stretch/>
          </p:blipFill>
          <p:spPr>
            <a:xfrm>
              <a:off x="2181240" y="3013200"/>
              <a:ext cx="3860280" cy="1228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8" name="CustomShape 6"/>
            <p:cNvSpPr/>
            <p:nvPr/>
          </p:nvSpPr>
          <p:spPr>
            <a:xfrm>
              <a:off x="3584520" y="3846600"/>
              <a:ext cx="2341080" cy="46800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579" name="Group 7"/>
          <p:cNvGrpSpPr/>
          <p:nvPr/>
        </p:nvGrpSpPr>
        <p:grpSpPr>
          <a:xfrm>
            <a:off x="420480" y="4343400"/>
            <a:ext cx="5324400" cy="398520"/>
            <a:chOff x="420480" y="4343400"/>
            <a:chExt cx="5324400" cy="398520"/>
          </a:xfrm>
        </p:grpSpPr>
        <p:sp>
          <p:nvSpPr>
            <p:cNvPr id="1580" name="CustomShape 8"/>
            <p:cNvSpPr/>
            <p:nvPr/>
          </p:nvSpPr>
          <p:spPr>
            <a:xfrm>
              <a:off x="420480" y="4343400"/>
              <a:ext cx="363276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Considering each value of 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1581" name="Picture 18" descr=""/>
            <p:cNvPicPr/>
            <p:nvPr/>
          </p:nvPicPr>
          <p:blipFill>
            <a:blip r:embed="rId4"/>
            <a:stretch/>
          </p:blipFill>
          <p:spPr>
            <a:xfrm>
              <a:off x="4051440" y="4438440"/>
              <a:ext cx="1693440" cy="262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82" name="Picture 19" descr=""/>
          <p:cNvPicPr/>
          <p:nvPr/>
        </p:nvPicPr>
        <p:blipFill>
          <a:blip r:embed="rId5"/>
          <a:stretch/>
        </p:blipFill>
        <p:spPr>
          <a:xfrm>
            <a:off x="1930320" y="4813200"/>
            <a:ext cx="3095280" cy="1665000"/>
          </a:xfrm>
          <a:prstGeom prst="rect">
            <a:avLst/>
          </a:prstGeom>
          <a:ln>
            <a:noFill/>
          </a:ln>
        </p:spPr>
      </p:pic>
      <p:sp>
        <p:nvSpPr>
          <p:cNvPr id="1583" name="CustomShape 9"/>
          <p:cNvSpPr/>
          <p:nvPr/>
        </p:nvSpPr>
        <p:spPr>
          <a:xfrm>
            <a:off x="5276880" y="4813200"/>
            <a:ext cx="182160" cy="1657080"/>
          </a:xfrm>
          <a:custGeom>
            <a:avLst/>
            <a:gdLst/>
            <a:ahLst/>
            <a:rect l="l" t="t" r="r" b="b"/>
            <a:pathLst>
              <a:path w="509" h="4606">
                <a:moveTo>
                  <a:pt x="0" y="0"/>
                </a:moveTo>
                <a:cubicBezTo>
                  <a:pt x="127" y="0"/>
                  <a:pt x="254" y="191"/>
                  <a:pt x="254" y="383"/>
                </a:cubicBezTo>
                <a:lnTo>
                  <a:pt x="254" y="1918"/>
                </a:lnTo>
                <a:cubicBezTo>
                  <a:pt x="254" y="2110"/>
                  <a:pt x="381" y="2302"/>
                  <a:pt x="508" y="2302"/>
                </a:cubicBezTo>
                <a:cubicBezTo>
                  <a:pt x="381" y="2302"/>
                  <a:pt x="254" y="2494"/>
                  <a:pt x="254" y="2686"/>
                </a:cubicBezTo>
                <a:lnTo>
                  <a:pt x="254" y="4221"/>
                </a:lnTo>
                <a:cubicBezTo>
                  <a:pt x="254" y="4413"/>
                  <a:pt x="127" y="4605"/>
                  <a:pt x="0" y="4605"/>
                </a:cubicBezTo>
              </a:path>
            </a:pathLst>
          </a:custGeom>
          <a:noFill/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584" name="Picture 21" descr=""/>
          <p:cNvPicPr/>
          <p:nvPr/>
        </p:nvPicPr>
        <p:blipFill>
          <a:blip r:embed="rId6"/>
          <a:stretch/>
        </p:blipFill>
        <p:spPr>
          <a:xfrm>
            <a:off x="7070760" y="4938840"/>
            <a:ext cx="1985400" cy="379080"/>
          </a:xfrm>
          <a:prstGeom prst="rect">
            <a:avLst/>
          </a:prstGeom>
          <a:ln>
            <a:noFill/>
          </a:ln>
        </p:spPr>
      </p:pic>
      <p:sp>
        <p:nvSpPr>
          <p:cNvPr id="1585" name="CustomShape 10"/>
          <p:cNvSpPr/>
          <p:nvPr/>
        </p:nvSpPr>
        <p:spPr>
          <a:xfrm>
            <a:off x="6048720" y="4921200"/>
            <a:ext cx="9864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where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86" name="CustomShape 11"/>
          <p:cNvSpPr/>
          <p:nvPr/>
        </p:nvSpPr>
        <p:spPr>
          <a:xfrm>
            <a:off x="6049800" y="5281560"/>
            <a:ext cx="7030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87" name="Picture 24" descr=""/>
          <p:cNvPicPr/>
          <p:nvPr/>
        </p:nvPicPr>
        <p:blipFill>
          <a:blip r:embed="rId7"/>
          <a:stretch/>
        </p:blipFill>
        <p:spPr>
          <a:xfrm>
            <a:off x="7040520" y="5356080"/>
            <a:ext cx="993600" cy="322200"/>
          </a:xfrm>
          <a:prstGeom prst="rect">
            <a:avLst/>
          </a:prstGeom>
          <a:ln>
            <a:noFill/>
          </a:ln>
        </p:spPr>
      </p:pic>
      <p:sp>
        <p:nvSpPr>
          <p:cNvPr id="1588" name="CustomShape 12"/>
          <p:cNvSpPr/>
          <p:nvPr/>
        </p:nvSpPr>
        <p:spPr>
          <a:xfrm>
            <a:off x="7956720" y="3876840"/>
            <a:ext cx="74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(A.7)</a:t>
            </a: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F18FA109-4C0B-42C7-BD70-1548BBE2B98F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1590" name="Picture 16" descr=""/>
          <p:cNvPicPr/>
          <p:nvPr/>
        </p:nvPicPr>
        <p:blipFill>
          <a:blip r:embed="rId1"/>
          <a:stretch/>
        </p:blipFill>
        <p:spPr>
          <a:xfrm>
            <a:off x="957240" y="1217520"/>
            <a:ext cx="2266560" cy="414000"/>
          </a:xfrm>
          <a:prstGeom prst="rect">
            <a:avLst/>
          </a:prstGeom>
          <a:ln>
            <a:noFill/>
          </a:ln>
        </p:spPr>
      </p:pic>
      <p:pic>
        <p:nvPicPr>
          <p:cNvPr id="1591" name="Picture 17" descr=""/>
          <p:cNvPicPr/>
          <p:nvPr/>
        </p:nvPicPr>
        <p:blipFill>
          <a:blip r:embed="rId2"/>
          <a:stretch/>
        </p:blipFill>
        <p:spPr>
          <a:xfrm>
            <a:off x="4773600" y="1200240"/>
            <a:ext cx="4030200" cy="555120"/>
          </a:xfrm>
          <a:prstGeom prst="rect">
            <a:avLst/>
          </a:prstGeom>
          <a:ln>
            <a:noFill/>
          </a:ln>
        </p:spPr>
      </p:pic>
      <p:sp>
        <p:nvSpPr>
          <p:cNvPr id="1592" name="CustomShape 2"/>
          <p:cNvSpPr/>
          <p:nvPr/>
        </p:nvSpPr>
        <p:spPr>
          <a:xfrm>
            <a:off x="231120" y="676440"/>
            <a:ext cx="75798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It is easy (although tedious) to demonstrate that the matrix: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93" name="CustomShape 3"/>
          <p:cNvSpPr/>
          <p:nvPr/>
        </p:nvSpPr>
        <p:spPr>
          <a:xfrm>
            <a:off x="920880" y="1144440"/>
            <a:ext cx="2339640" cy="61272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4"/>
          <p:cNvSpPr/>
          <p:nvPr/>
        </p:nvSpPr>
        <p:spPr>
          <a:xfrm>
            <a:off x="3616920" y="1247760"/>
            <a:ext cx="6894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with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95" name="CustomShape 5"/>
          <p:cNvSpPr/>
          <p:nvPr/>
        </p:nvSpPr>
        <p:spPr>
          <a:xfrm>
            <a:off x="4737240" y="1144440"/>
            <a:ext cx="4103280" cy="61092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6"/>
          <p:cNvSpPr/>
          <p:nvPr/>
        </p:nvSpPr>
        <p:spPr>
          <a:xfrm>
            <a:off x="607680" y="1895400"/>
            <a:ext cx="54410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satisfies the above simultaneous equations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597" name="CustomShape 7"/>
          <p:cNvSpPr/>
          <p:nvPr/>
        </p:nvSpPr>
        <p:spPr>
          <a:xfrm>
            <a:off x="467280" y="2395440"/>
            <a:ext cx="6617520" cy="45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NOTE: For a transformation along in the </a:t>
            </a:r>
            <a:r>
              <a:rPr b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–</a:t>
            </a:r>
            <a:r>
              <a:rPr b="1" i="1" lang="es-ES" sz="2400" spc="-1" strike="noStrike">
                <a:solidFill>
                  <a:srgbClr val="000000"/>
                </a:solidFill>
                <a:latin typeface="Palatino"/>
                <a:ea typeface="DejaVu Sans"/>
              </a:rPr>
              <a:t>x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direction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598" name="Picture 25" descr=""/>
          <p:cNvPicPr/>
          <p:nvPr/>
        </p:nvPicPr>
        <p:blipFill>
          <a:blip r:embed="rId3"/>
          <a:stretch/>
        </p:blipFill>
        <p:spPr>
          <a:xfrm>
            <a:off x="7012080" y="2354400"/>
            <a:ext cx="2044080" cy="555120"/>
          </a:xfrm>
          <a:prstGeom prst="rect">
            <a:avLst/>
          </a:prstGeom>
          <a:ln>
            <a:noFill/>
          </a:ln>
        </p:spPr>
      </p:pic>
      <p:sp>
        <p:nvSpPr>
          <p:cNvPr id="1599" name="CustomShape 8"/>
          <p:cNvSpPr/>
          <p:nvPr/>
        </p:nvSpPr>
        <p:spPr>
          <a:xfrm>
            <a:off x="303480" y="3262320"/>
            <a:ext cx="9123480" cy="100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To summarise, under a Lorentz transformation a spinor          transforms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to                            . This transformation preserves the mathematical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form of the Dirac equation       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600" name="Picture 27" descr=""/>
          <p:cNvPicPr/>
          <p:nvPr/>
        </p:nvPicPr>
        <p:blipFill>
          <a:blip r:embed="rId4"/>
          <a:stretch/>
        </p:blipFill>
        <p:spPr>
          <a:xfrm>
            <a:off x="7400880" y="3303720"/>
            <a:ext cx="555480" cy="321840"/>
          </a:xfrm>
          <a:prstGeom prst="rect">
            <a:avLst/>
          </a:prstGeom>
          <a:ln>
            <a:noFill/>
          </a:ln>
        </p:spPr>
      </p:pic>
      <p:pic>
        <p:nvPicPr>
          <p:cNvPr id="1601" name="Picture 28" descr=""/>
          <p:cNvPicPr/>
          <p:nvPr/>
        </p:nvPicPr>
        <p:blipFill>
          <a:blip r:embed="rId5"/>
          <a:stretch/>
        </p:blipFill>
        <p:spPr>
          <a:xfrm>
            <a:off x="1065240" y="3630600"/>
            <a:ext cx="1780920" cy="32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90D74A23-2118-473A-B2EA-AE2C2BE8118D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603" name="CustomShape 2"/>
          <p:cNvSpPr/>
          <p:nvPr/>
        </p:nvSpPr>
        <p:spPr>
          <a:xfrm>
            <a:off x="396720" y="114480"/>
            <a:ext cx="887724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600" spc="-1" strike="noStrike">
                <a:solidFill>
                  <a:srgbClr val="ff3300"/>
                </a:solidFill>
                <a:latin typeface="Arial"/>
                <a:ea typeface="DejaVu Sans"/>
              </a:rPr>
              <a:t>Appendix V : Transformation of Dirac Current</a:t>
            </a:r>
            <a:endParaRPr b="0" lang="es-ES" sz="2600" spc="-1" strike="noStrike">
              <a:latin typeface="Arial"/>
            </a:endParaRPr>
          </a:p>
        </p:txBody>
      </p:sp>
      <p:sp>
        <p:nvSpPr>
          <p:cNvPr id="1604" name="CustomShape 3"/>
          <p:cNvSpPr/>
          <p:nvPr/>
        </p:nvSpPr>
        <p:spPr>
          <a:xfrm>
            <a:off x="7589880" y="525600"/>
            <a:ext cx="21175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non-examinable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605" name="Picture 7" descr=""/>
          <p:cNvPicPr/>
          <p:nvPr/>
        </p:nvPicPr>
        <p:blipFill>
          <a:blip r:embed="rId1"/>
          <a:stretch/>
        </p:blipFill>
        <p:spPr>
          <a:xfrm>
            <a:off x="5694480" y="1517760"/>
            <a:ext cx="1023480" cy="291600"/>
          </a:xfrm>
          <a:prstGeom prst="rect">
            <a:avLst/>
          </a:prstGeom>
          <a:ln>
            <a:noFill/>
          </a:ln>
        </p:spPr>
      </p:pic>
      <p:pic>
        <p:nvPicPr>
          <p:cNvPr id="1606" name="Picture 10" descr=""/>
          <p:cNvPicPr/>
          <p:nvPr/>
        </p:nvPicPr>
        <p:blipFill>
          <a:blip r:embed="rId2"/>
          <a:stretch/>
        </p:blipFill>
        <p:spPr>
          <a:xfrm>
            <a:off x="4010040" y="1817640"/>
            <a:ext cx="3679560" cy="350640"/>
          </a:xfrm>
          <a:prstGeom prst="rect">
            <a:avLst/>
          </a:prstGeom>
          <a:ln>
            <a:noFill/>
          </a:ln>
        </p:spPr>
      </p:pic>
      <p:pic>
        <p:nvPicPr>
          <p:cNvPr id="1607" name="Picture 13" descr=""/>
          <p:cNvPicPr/>
          <p:nvPr/>
        </p:nvPicPr>
        <p:blipFill>
          <a:blip r:embed="rId3"/>
          <a:stretch/>
        </p:blipFill>
        <p:spPr>
          <a:xfrm>
            <a:off x="2360520" y="3000240"/>
            <a:ext cx="3679560" cy="320400"/>
          </a:xfrm>
          <a:prstGeom prst="rect">
            <a:avLst/>
          </a:prstGeom>
          <a:ln>
            <a:noFill/>
          </a:ln>
        </p:spPr>
      </p:pic>
      <p:pic>
        <p:nvPicPr>
          <p:cNvPr id="1608" name="Picture 18" descr=""/>
          <p:cNvPicPr/>
          <p:nvPr/>
        </p:nvPicPr>
        <p:blipFill>
          <a:blip r:embed="rId4"/>
          <a:stretch/>
        </p:blipFill>
        <p:spPr>
          <a:xfrm>
            <a:off x="2108160" y="3414600"/>
            <a:ext cx="6571800" cy="2103120"/>
          </a:xfrm>
          <a:prstGeom prst="rect">
            <a:avLst/>
          </a:prstGeom>
          <a:ln>
            <a:noFill/>
          </a:ln>
        </p:spPr>
      </p:pic>
      <p:pic>
        <p:nvPicPr>
          <p:cNvPr id="1609" name="Picture 21" descr=""/>
          <p:cNvPicPr/>
          <p:nvPr/>
        </p:nvPicPr>
        <p:blipFill>
          <a:blip r:embed="rId5"/>
          <a:stretch/>
        </p:blipFill>
        <p:spPr>
          <a:xfrm>
            <a:off x="2144880" y="5521320"/>
            <a:ext cx="4233240" cy="320400"/>
          </a:xfrm>
          <a:prstGeom prst="rect">
            <a:avLst/>
          </a:prstGeom>
          <a:ln>
            <a:noFill/>
          </a:ln>
        </p:spPr>
      </p:pic>
      <p:pic>
        <p:nvPicPr>
          <p:cNvPr id="1610" name="Picture 22" descr=""/>
          <p:cNvPicPr/>
          <p:nvPr/>
        </p:nvPicPr>
        <p:blipFill>
          <a:blip r:embed="rId6"/>
          <a:stretch/>
        </p:blipFill>
        <p:spPr>
          <a:xfrm>
            <a:off x="3116160" y="2602080"/>
            <a:ext cx="2247480" cy="320040"/>
          </a:xfrm>
          <a:prstGeom prst="rect">
            <a:avLst/>
          </a:prstGeom>
          <a:ln>
            <a:noFill/>
          </a:ln>
        </p:spPr>
      </p:pic>
      <p:sp>
        <p:nvSpPr>
          <p:cNvPr id="1611" name="CustomShape 4"/>
          <p:cNvSpPr/>
          <p:nvPr/>
        </p:nvSpPr>
        <p:spPr>
          <a:xfrm>
            <a:off x="468720" y="1449360"/>
            <a:ext cx="52617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Under a Lorentz transformation we have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12" name="CustomShape 5"/>
          <p:cNvSpPr/>
          <p:nvPr/>
        </p:nvSpPr>
        <p:spPr>
          <a:xfrm>
            <a:off x="574560" y="1809720"/>
            <a:ext cx="3402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and for the adjoint spinor: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13" name="CustomShape 6"/>
          <p:cNvSpPr/>
          <p:nvPr/>
        </p:nvSpPr>
        <p:spPr>
          <a:xfrm>
            <a:off x="449640" y="2168640"/>
            <a:ext cx="60937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First consider the transformation properties of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614" name="Picture 27" descr=""/>
          <p:cNvPicPr/>
          <p:nvPr/>
        </p:nvPicPr>
        <p:blipFill>
          <a:blip r:embed="rId7"/>
          <a:stretch/>
        </p:blipFill>
        <p:spPr>
          <a:xfrm>
            <a:off x="6464160" y="2205000"/>
            <a:ext cx="612720" cy="320400"/>
          </a:xfrm>
          <a:prstGeom prst="rect">
            <a:avLst/>
          </a:prstGeom>
          <a:ln>
            <a:noFill/>
          </a:ln>
        </p:spPr>
      </p:pic>
      <p:sp>
        <p:nvSpPr>
          <p:cNvPr id="1615" name="CustomShape 7"/>
          <p:cNvSpPr/>
          <p:nvPr/>
        </p:nvSpPr>
        <p:spPr>
          <a:xfrm>
            <a:off x="738720" y="2925720"/>
            <a:ext cx="9165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where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16" name="CustomShape 8"/>
          <p:cNvSpPr/>
          <p:nvPr/>
        </p:nvSpPr>
        <p:spPr>
          <a:xfrm>
            <a:off x="739800" y="3357720"/>
            <a:ext cx="9288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giving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17" name="CustomShape 9"/>
          <p:cNvSpPr/>
          <p:nvPr/>
        </p:nvSpPr>
        <p:spPr>
          <a:xfrm>
            <a:off x="739440" y="5516640"/>
            <a:ext cx="9165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hence</a:t>
            </a:r>
            <a:endParaRPr b="0" lang="es-ES" sz="2000" spc="-1" strike="noStrike">
              <a:latin typeface="Arial"/>
            </a:endParaRPr>
          </a:p>
        </p:txBody>
      </p:sp>
      <p:grpSp>
        <p:nvGrpSpPr>
          <p:cNvPr id="1618" name="Group 10"/>
          <p:cNvGrpSpPr/>
          <p:nvPr/>
        </p:nvGrpSpPr>
        <p:grpSpPr>
          <a:xfrm>
            <a:off x="452520" y="5824440"/>
            <a:ext cx="9127800" cy="703440"/>
            <a:chOff x="452520" y="5824440"/>
            <a:chExt cx="9127800" cy="703440"/>
          </a:xfrm>
        </p:grpSpPr>
        <p:sp>
          <p:nvSpPr>
            <p:cNvPr id="1619" name="CustomShape 11"/>
            <p:cNvSpPr/>
            <p:nvPr/>
          </p:nvSpPr>
          <p:spPr>
            <a:xfrm>
              <a:off x="452520" y="5824440"/>
              <a:ext cx="9127800" cy="70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The product          is therefore a Lorentz invariant. More generally, the  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 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product             is Lorentz covariant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1620" name="Picture 34" descr=""/>
            <p:cNvPicPr/>
            <p:nvPr/>
          </p:nvPicPr>
          <p:blipFill>
            <a:blip r:embed="rId8"/>
            <a:stretch/>
          </p:blipFill>
          <p:spPr>
            <a:xfrm>
              <a:off x="2343240" y="5938560"/>
              <a:ext cx="496440" cy="263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21" name="Picture 36" descr=""/>
            <p:cNvPicPr/>
            <p:nvPr/>
          </p:nvPicPr>
          <p:blipFill>
            <a:blip r:embed="rId9"/>
            <a:stretch/>
          </p:blipFill>
          <p:spPr>
            <a:xfrm>
              <a:off x="1874880" y="6238800"/>
              <a:ext cx="671040" cy="263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22" name="Group 12"/>
          <p:cNvGrpSpPr/>
          <p:nvPr/>
        </p:nvGrpSpPr>
        <p:grpSpPr>
          <a:xfrm>
            <a:off x="403920" y="819000"/>
            <a:ext cx="9188280" cy="703440"/>
            <a:chOff x="403920" y="819000"/>
            <a:chExt cx="9188280" cy="703440"/>
          </a:xfrm>
        </p:grpSpPr>
        <p:sp>
          <p:nvSpPr>
            <p:cNvPr id="1623" name="CustomShape 13"/>
            <p:cNvSpPr/>
            <p:nvPr/>
          </p:nvSpPr>
          <p:spPr>
            <a:xfrm>
              <a:off x="403920" y="819000"/>
              <a:ext cx="9188280" cy="70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The Dirac current                        plays an important r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Arial"/>
                </a:rPr>
                <a:t>ôle in the description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Arial"/>
                </a:rPr>
                <a:t>   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Arial"/>
                </a:rPr>
                <a:t>of particle interactions. Here we consider its transformation properties. 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1624" name="Picture 39" descr=""/>
            <p:cNvPicPr/>
            <p:nvPr/>
          </p:nvPicPr>
          <p:blipFill>
            <a:blip r:embed="rId10"/>
            <a:stretch/>
          </p:blipFill>
          <p:spPr>
            <a:xfrm>
              <a:off x="2936880" y="877680"/>
              <a:ext cx="1431720" cy="29196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744FF5AB-F97B-4198-B2CC-E7DDAD290906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1207800" y="47160"/>
            <a:ext cx="749088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600" spc="-1" strike="noStrike">
                <a:solidFill>
                  <a:srgbClr val="ff3300"/>
                </a:solidFill>
                <a:latin typeface="Arial"/>
              </a:rPr>
              <a:t>The Dirac Equation</a:t>
            </a:r>
            <a:endParaRPr b="0" lang="es-ES" sz="36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266400" y="692280"/>
            <a:ext cx="899820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Historically, it was thought that there were 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two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main problems with the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Klein-Gordon equation: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650880" y="1190520"/>
            <a:ext cx="178920" cy="39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5"/>
          <p:cNvSpPr/>
          <p:nvPr/>
        </p:nvSpPr>
        <p:spPr>
          <a:xfrm>
            <a:off x="637560" y="1268280"/>
            <a:ext cx="8073720" cy="70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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Negative energy solutions</a:t>
            </a:r>
            <a:endParaRPr b="0" lang="es-E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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negative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particle densities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associated with these solutions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76" name="Picture 8" descr=""/>
          <p:cNvPicPr/>
          <p:nvPr/>
        </p:nvPicPr>
        <p:blipFill>
          <a:blip r:embed="rId1"/>
          <a:stretch/>
        </p:blipFill>
        <p:spPr>
          <a:xfrm>
            <a:off x="1019160" y="4437000"/>
            <a:ext cx="1196640" cy="1692000"/>
          </a:xfrm>
          <a:prstGeom prst="rect">
            <a:avLst/>
          </a:prstGeom>
          <a:ln>
            <a:noFill/>
          </a:ln>
        </p:spPr>
      </p:pic>
      <p:sp>
        <p:nvSpPr>
          <p:cNvPr id="177" name="CustomShape 6"/>
          <p:cNvSpPr/>
          <p:nvPr/>
        </p:nvSpPr>
        <p:spPr>
          <a:xfrm>
            <a:off x="297000" y="2433600"/>
            <a:ext cx="8533440" cy="131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We now know that in Quantum Field Theory these problems are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overcome and the KG equation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is used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to describe 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spin-0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particles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(inherently single particle description </a:t>
            </a:r>
            <a:r>
              <a:rPr b="1" lang="es-ES" sz="2000" spc="-1" strike="noStrike">
                <a:solidFill>
                  <a:srgbClr val="333399"/>
                </a:solidFill>
                <a:latin typeface="Wingdings 3"/>
                <a:ea typeface="Wingdings 3"/>
              </a:rPr>
              <a:t>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multi-particle quantum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excitations of a scalar field).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78" name="CustomShape 7"/>
          <p:cNvSpPr/>
          <p:nvPr/>
        </p:nvSpPr>
        <p:spPr>
          <a:xfrm>
            <a:off x="2276280" y="4367160"/>
            <a:ext cx="7259400" cy="100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These problems motivated </a:t>
            </a:r>
            <a:r>
              <a:rPr b="1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Dirac (1928)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to search for a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different formulation of  relativistic quantum mechanics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 which all 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particle densities are positive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.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79" name="CustomShape 8"/>
          <p:cNvSpPr/>
          <p:nvPr/>
        </p:nvSpPr>
        <p:spPr>
          <a:xfrm>
            <a:off x="2261520" y="5591160"/>
            <a:ext cx="7405200" cy="100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The resulting wave equation had solutions which not only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solved this problem but also fully describe the </a:t>
            </a:r>
            <a:endParaRPr b="0" lang="es-E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intrinsic spin and magnetic moment of the electron!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>
            <a:off x="720000" y="3967200"/>
            <a:ext cx="18522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Nevertheless: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81" name="Picture 13" descr=""/>
          <p:cNvPicPr/>
          <p:nvPr/>
        </p:nvPicPr>
        <p:blipFill>
          <a:blip r:embed="rId2"/>
          <a:stretch/>
        </p:blipFill>
        <p:spPr>
          <a:xfrm>
            <a:off x="3911760" y="1952640"/>
            <a:ext cx="1688760" cy="42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C3377DF1-91D9-4F22-AA32-A884D1EA5549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1626" name="Picture 21" descr=""/>
          <p:cNvPicPr/>
          <p:nvPr/>
        </p:nvPicPr>
        <p:blipFill>
          <a:blip r:embed="rId1"/>
          <a:stretch/>
        </p:blipFill>
        <p:spPr>
          <a:xfrm>
            <a:off x="2803680" y="750960"/>
            <a:ext cx="2977560" cy="788400"/>
          </a:xfrm>
          <a:prstGeom prst="rect">
            <a:avLst/>
          </a:prstGeom>
          <a:ln>
            <a:noFill/>
          </a:ln>
        </p:spPr>
      </p:pic>
      <p:pic>
        <p:nvPicPr>
          <p:cNvPr id="1627" name="Picture 13" descr=""/>
          <p:cNvPicPr/>
          <p:nvPr/>
        </p:nvPicPr>
        <p:blipFill>
          <a:blip r:embed="rId2"/>
          <a:stretch/>
        </p:blipFill>
        <p:spPr>
          <a:xfrm>
            <a:off x="3441600" y="3557520"/>
            <a:ext cx="1577880" cy="350640"/>
          </a:xfrm>
          <a:prstGeom prst="rect">
            <a:avLst/>
          </a:prstGeom>
          <a:ln>
            <a:noFill/>
          </a:ln>
        </p:spPr>
      </p:pic>
      <p:sp>
        <p:nvSpPr>
          <p:cNvPr id="1628" name="CustomShape 2"/>
          <p:cNvSpPr/>
          <p:nvPr/>
        </p:nvSpPr>
        <p:spPr>
          <a:xfrm>
            <a:off x="575640" y="641520"/>
            <a:ext cx="2079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Now consider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29" name="CustomShape 3"/>
          <p:cNvSpPr/>
          <p:nvPr/>
        </p:nvSpPr>
        <p:spPr>
          <a:xfrm>
            <a:off x="532440" y="1506600"/>
            <a:ext cx="642168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To evaluate this wish to express          in terms of 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630" name="Picture 23" descr=""/>
          <p:cNvPicPr/>
          <p:nvPr/>
        </p:nvPicPr>
        <p:blipFill>
          <a:blip r:embed="rId3"/>
          <a:stretch/>
        </p:blipFill>
        <p:spPr>
          <a:xfrm>
            <a:off x="4846680" y="1584360"/>
            <a:ext cx="468000" cy="291600"/>
          </a:xfrm>
          <a:prstGeom prst="rect">
            <a:avLst/>
          </a:prstGeom>
          <a:ln>
            <a:noFill/>
          </a:ln>
        </p:spPr>
      </p:pic>
      <p:pic>
        <p:nvPicPr>
          <p:cNvPr id="1631" name="Picture 24" descr=""/>
          <p:cNvPicPr/>
          <p:nvPr/>
        </p:nvPicPr>
        <p:blipFill>
          <a:blip r:embed="rId4"/>
          <a:stretch/>
        </p:blipFill>
        <p:spPr>
          <a:xfrm>
            <a:off x="6824520" y="1574640"/>
            <a:ext cx="466560" cy="291960"/>
          </a:xfrm>
          <a:prstGeom prst="rect">
            <a:avLst/>
          </a:prstGeom>
          <a:ln>
            <a:noFill/>
          </a:ln>
        </p:spPr>
      </p:pic>
      <p:sp>
        <p:nvSpPr>
          <p:cNvPr id="1632" name="CustomShape 4"/>
          <p:cNvSpPr/>
          <p:nvPr/>
        </p:nvSpPr>
        <p:spPr>
          <a:xfrm>
            <a:off x="1038960" y="1866960"/>
            <a:ext cx="747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(A.7)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633" name="Picture 29" descr=""/>
          <p:cNvPicPr/>
          <p:nvPr/>
        </p:nvPicPr>
        <p:blipFill>
          <a:blip r:embed="rId5"/>
          <a:stretch/>
        </p:blipFill>
        <p:spPr>
          <a:xfrm>
            <a:off x="2432160" y="2371680"/>
            <a:ext cx="4293720" cy="409320"/>
          </a:xfrm>
          <a:prstGeom prst="rect">
            <a:avLst/>
          </a:prstGeom>
          <a:ln>
            <a:noFill/>
          </a:ln>
        </p:spPr>
      </p:pic>
      <p:pic>
        <p:nvPicPr>
          <p:cNvPr id="1634" name="Picture 30" descr=""/>
          <p:cNvPicPr/>
          <p:nvPr/>
        </p:nvPicPr>
        <p:blipFill>
          <a:blip r:embed="rId6"/>
          <a:stretch/>
        </p:blipFill>
        <p:spPr>
          <a:xfrm>
            <a:off x="3052800" y="1947960"/>
            <a:ext cx="2044440" cy="350280"/>
          </a:xfrm>
          <a:prstGeom prst="rect">
            <a:avLst/>
          </a:prstGeom>
          <a:ln>
            <a:noFill/>
          </a:ln>
        </p:spPr>
      </p:pic>
      <p:sp>
        <p:nvSpPr>
          <p:cNvPr id="1635" name="CustomShape 5"/>
          <p:cNvSpPr/>
          <p:nvPr/>
        </p:nvSpPr>
        <p:spPr>
          <a:xfrm>
            <a:off x="1389240" y="2479680"/>
            <a:ext cx="286920" cy="142560"/>
          </a:xfrm>
          <a:custGeom>
            <a:avLst/>
            <a:gdLst/>
            <a:ahLst/>
            <a:rect l="l" t="t" r="r" b="b"/>
            <a:pathLst>
              <a:path w="800" h="399">
                <a:moveTo>
                  <a:pt x="0" y="99"/>
                </a:moveTo>
                <a:lnTo>
                  <a:pt x="599" y="99"/>
                </a:lnTo>
                <a:lnTo>
                  <a:pt x="599" y="0"/>
                </a:lnTo>
                <a:lnTo>
                  <a:pt x="799" y="199"/>
                </a:lnTo>
                <a:lnTo>
                  <a:pt x="599" y="398"/>
                </a:lnTo>
                <a:lnTo>
                  <a:pt x="599" y="298"/>
                </a:lnTo>
                <a:lnTo>
                  <a:pt x="0" y="298"/>
                </a:lnTo>
                <a:lnTo>
                  <a:pt x="0" y="99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6"/>
          <p:cNvSpPr/>
          <p:nvPr/>
        </p:nvSpPr>
        <p:spPr>
          <a:xfrm>
            <a:off x="810000" y="2797200"/>
            <a:ext cx="2061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where we used 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637" name="Picture 33" descr=""/>
          <p:cNvPicPr/>
          <p:nvPr/>
        </p:nvPicPr>
        <p:blipFill>
          <a:blip r:embed="rId7"/>
          <a:stretch/>
        </p:blipFill>
        <p:spPr>
          <a:xfrm>
            <a:off x="2811600" y="2820960"/>
            <a:ext cx="1294920" cy="377640"/>
          </a:xfrm>
          <a:prstGeom prst="rect">
            <a:avLst/>
          </a:prstGeom>
          <a:ln>
            <a:noFill/>
          </a:ln>
        </p:spPr>
      </p:pic>
      <p:sp>
        <p:nvSpPr>
          <p:cNvPr id="1638" name="CustomShape 7"/>
          <p:cNvSpPr/>
          <p:nvPr/>
        </p:nvSpPr>
        <p:spPr>
          <a:xfrm>
            <a:off x="550800" y="3157560"/>
            <a:ext cx="58104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Rearranging the labels and reordering gives: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639" name="CustomShape 8"/>
          <p:cNvSpPr/>
          <p:nvPr/>
        </p:nvSpPr>
        <p:spPr>
          <a:xfrm>
            <a:off x="3260880" y="3522600"/>
            <a:ext cx="1909080" cy="431640"/>
          </a:xfrm>
          <a:prstGeom prst="rect">
            <a:avLst/>
          </a:prstGeom>
          <a:noFill/>
          <a:ln w="22320">
            <a:solidFill>
              <a:srgbClr val="0000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0" name="Group 9"/>
          <p:cNvGrpSpPr/>
          <p:nvPr/>
        </p:nvGrpSpPr>
        <p:grpSpPr>
          <a:xfrm>
            <a:off x="3225960" y="5430960"/>
            <a:ext cx="2447280" cy="502920"/>
            <a:chOff x="3225960" y="5430960"/>
            <a:chExt cx="2447280" cy="502920"/>
          </a:xfrm>
        </p:grpSpPr>
        <p:pic>
          <p:nvPicPr>
            <p:cNvPr id="1641" name="Picture 37" descr=""/>
            <p:cNvPicPr/>
            <p:nvPr/>
          </p:nvPicPr>
          <p:blipFill>
            <a:blip r:embed="rId8"/>
            <a:stretch/>
          </p:blipFill>
          <p:spPr>
            <a:xfrm>
              <a:off x="3297240" y="5475240"/>
              <a:ext cx="2307600" cy="350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642" name="CustomShape 10"/>
            <p:cNvSpPr/>
            <p:nvPr/>
          </p:nvSpPr>
          <p:spPr>
            <a:xfrm>
              <a:off x="3225960" y="5430960"/>
              <a:ext cx="2447280" cy="50292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3" name="CustomShape 11"/>
          <p:cNvSpPr/>
          <p:nvPr/>
        </p:nvSpPr>
        <p:spPr>
          <a:xfrm>
            <a:off x="1568520" y="5540400"/>
            <a:ext cx="286920" cy="142560"/>
          </a:xfrm>
          <a:custGeom>
            <a:avLst/>
            <a:gdLst/>
            <a:ahLst/>
            <a:rect l="l" t="t" r="r" b="b"/>
            <a:pathLst>
              <a:path w="800" h="399">
                <a:moveTo>
                  <a:pt x="0" y="99"/>
                </a:moveTo>
                <a:lnTo>
                  <a:pt x="599" y="99"/>
                </a:lnTo>
                <a:lnTo>
                  <a:pt x="599" y="0"/>
                </a:lnTo>
                <a:lnTo>
                  <a:pt x="799" y="199"/>
                </a:lnTo>
                <a:lnTo>
                  <a:pt x="599" y="398"/>
                </a:lnTo>
                <a:lnTo>
                  <a:pt x="599" y="298"/>
                </a:lnTo>
                <a:lnTo>
                  <a:pt x="0" y="298"/>
                </a:lnTo>
                <a:lnTo>
                  <a:pt x="0" y="99"/>
                </a:ln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4" name="Picture 41" descr=""/>
          <p:cNvPicPr/>
          <p:nvPr/>
        </p:nvPicPr>
        <p:blipFill>
          <a:blip r:embed="rId9"/>
          <a:stretch/>
        </p:blipFill>
        <p:spPr>
          <a:xfrm>
            <a:off x="2000160" y="4091040"/>
            <a:ext cx="5460840" cy="1225080"/>
          </a:xfrm>
          <a:prstGeom prst="rect">
            <a:avLst/>
          </a:prstGeom>
          <a:ln>
            <a:noFill/>
          </a:ln>
        </p:spPr>
      </p:pic>
      <p:grpSp>
        <p:nvGrpSpPr>
          <p:cNvPr id="1645" name="Group 12"/>
          <p:cNvGrpSpPr/>
          <p:nvPr/>
        </p:nvGrpSpPr>
        <p:grpSpPr>
          <a:xfrm>
            <a:off x="583560" y="6073920"/>
            <a:ext cx="7716240" cy="398520"/>
            <a:chOff x="583560" y="6073920"/>
            <a:chExt cx="7716240" cy="398520"/>
          </a:xfrm>
        </p:grpSpPr>
        <p:sp>
          <p:nvSpPr>
            <p:cNvPr id="1646" name="CustomShape 13"/>
            <p:cNvSpPr/>
            <p:nvPr/>
          </p:nvSpPr>
          <p:spPr>
            <a:xfrm>
              <a:off x="583560" y="6073920"/>
              <a:ext cx="771624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Wingdings" charset="2"/>
                <a:buChar char="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Hence the Dirac current,             , transforms as a four-vector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1647" name="Picture 43" descr=""/>
            <p:cNvPicPr/>
            <p:nvPr/>
          </p:nvPicPr>
          <p:blipFill>
            <a:blip r:embed="rId10"/>
            <a:stretch/>
          </p:blipFill>
          <p:spPr>
            <a:xfrm>
              <a:off x="3945240" y="6114960"/>
              <a:ext cx="788760" cy="29124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93EEB8F3-D5E0-479E-9F5C-27DEB2050ED9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183" name="Picture 26" descr=""/>
          <p:cNvPicPr/>
          <p:nvPr/>
        </p:nvPicPr>
        <p:blipFill>
          <a:blip r:embed="rId1"/>
          <a:stretch/>
        </p:blipFill>
        <p:spPr>
          <a:xfrm>
            <a:off x="6681960" y="2940120"/>
            <a:ext cx="1050480" cy="379080"/>
          </a:xfrm>
          <a:prstGeom prst="rect">
            <a:avLst/>
          </a:prstGeom>
          <a:ln>
            <a:noFill/>
          </a:ln>
        </p:spPr>
      </p:pic>
      <p:sp>
        <p:nvSpPr>
          <p:cNvPr id="184" name="CustomShape 2"/>
          <p:cNvSpPr/>
          <p:nvPr/>
        </p:nvSpPr>
        <p:spPr>
          <a:xfrm>
            <a:off x="1209240" y="57240"/>
            <a:ext cx="748944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3200" spc="-1" strike="noStrike">
                <a:solidFill>
                  <a:srgbClr val="ff3300"/>
                </a:solidFill>
                <a:latin typeface="Arial"/>
              </a:rPr>
              <a:t>The Dirac Equation : </a:t>
            </a:r>
            <a:endParaRPr b="0" lang="es-ES" sz="3200" spc="-1" strike="noStrike">
              <a:latin typeface="Arial"/>
            </a:endParaRPr>
          </a:p>
        </p:txBody>
      </p:sp>
      <p:grpSp>
        <p:nvGrpSpPr>
          <p:cNvPr id="185" name="Group 3"/>
          <p:cNvGrpSpPr/>
          <p:nvPr/>
        </p:nvGrpSpPr>
        <p:grpSpPr>
          <a:xfrm>
            <a:off x="476280" y="722160"/>
            <a:ext cx="9172080" cy="726840"/>
            <a:chOff x="476280" y="722160"/>
            <a:chExt cx="9172080" cy="726840"/>
          </a:xfrm>
        </p:grpSpPr>
        <p:pic>
          <p:nvPicPr>
            <p:cNvPr id="186" name="Picture 4" descr=""/>
            <p:cNvPicPr/>
            <p:nvPr/>
          </p:nvPicPr>
          <p:blipFill>
            <a:blip r:embed="rId2"/>
            <a:stretch/>
          </p:blipFill>
          <p:spPr>
            <a:xfrm>
              <a:off x="3132000" y="765000"/>
              <a:ext cx="2072880" cy="642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7" name="CustomShape 4"/>
            <p:cNvSpPr/>
            <p:nvPr/>
          </p:nvSpPr>
          <p:spPr>
            <a:xfrm>
              <a:off x="476280" y="728640"/>
              <a:ext cx="2502000" cy="398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Schr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Arial"/>
                </a:rPr>
                <a:t>ödinger eqn:</a:t>
              </a:r>
              <a:endParaRPr b="0" lang="es-ES" sz="2000" spc="-1" strike="noStrike">
                <a:latin typeface="Arial"/>
              </a:endParaRPr>
            </a:p>
          </p:txBody>
        </p:sp>
        <p:sp>
          <p:nvSpPr>
            <p:cNvPr id="188" name="CustomShape 5"/>
            <p:cNvSpPr/>
            <p:nvPr/>
          </p:nvSpPr>
          <p:spPr>
            <a:xfrm>
              <a:off x="5698080" y="722160"/>
              <a:ext cx="1609920" cy="703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1</a:t>
              </a:r>
              <a:r>
                <a:rPr b="1" lang="es-ES" sz="2000" spc="-1" strike="noStrike" baseline="30000">
                  <a:solidFill>
                    <a:srgbClr val="333399"/>
                  </a:solidFill>
                  <a:latin typeface="Arial"/>
                  <a:ea typeface="DejaVu Sans"/>
                </a:rPr>
                <a:t>st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order in </a:t>
              </a:r>
              <a:endParaRPr b="0" lang="es-E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2</a:t>
              </a:r>
              <a:r>
                <a:rPr b="1" lang="es-ES" sz="2000" spc="-1" strike="noStrike" baseline="30000">
                  <a:solidFill>
                    <a:srgbClr val="333399"/>
                  </a:solidFill>
                  <a:latin typeface="Arial"/>
                  <a:ea typeface="DejaVu Sans"/>
                </a:rPr>
                <a:t>nd</a:t>
              </a:r>
              <a:r>
                <a:rPr b="1" lang="es-ES" sz="20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order in</a:t>
              </a:r>
              <a:endParaRPr b="0" lang="es-ES" sz="2000" spc="-1" strike="noStrike">
                <a:latin typeface="Arial"/>
              </a:endParaRPr>
            </a:p>
          </p:txBody>
        </p:sp>
        <p:pic>
          <p:nvPicPr>
            <p:cNvPr id="189" name="Picture 8" descr=""/>
            <p:cNvPicPr/>
            <p:nvPr/>
          </p:nvPicPr>
          <p:blipFill>
            <a:blip r:embed="rId3"/>
            <a:stretch/>
          </p:blipFill>
          <p:spPr>
            <a:xfrm>
              <a:off x="7572240" y="765000"/>
              <a:ext cx="583920" cy="320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Picture 12" descr=""/>
            <p:cNvPicPr/>
            <p:nvPr/>
          </p:nvPicPr>
          <p:blipFill>
            <a:blip r:embed="rId4"/>
            <a:stretch/>
          </p:blipFill>
          <p:spPr>
            <a:xfrm>
              <a:off x="7545240" y="1128600"/>
              <a:ext cx="2103120" cy="320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1" name="CustomShape 6"/>
          <p:cNvSpPr/>
          <p:nvPr/>
        </p:nvSpPr>
        <p:spPr>
          <a:xfrm>
            <a:off x="458280" y="1952640"/>
            <a:ext cx="80341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Arial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Arial"/>
              </a:rPr>
              <a:t>Dirac looked for an alternative which was 1</a:t>
            </a:r>
            <a:r>
              <a:rPr b="1" lang="es-ES" sz="2000" spc="-1" strike="noStrike" baseline="30000">
                <a:solidFill>
                  <a:srgbClr val="333399"/>
                </a:solidFill>
                <a:latin typeface="Arial"/>
                <a:ea typeface="Arial"/>
              </a:rPr>
              <a:t>st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Arial"/>
              </a:rPr>
              <a:t> order throughout: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192" name="Picture 21" descr=""/>
          <p:cNvPicPr/>
          <p:nvPr/>
        </p:nvPicPr>
        <p:blipFill>
          <a:blip r:embed="rId5"/>
          <a:stretch/>
        </p:blipFill>
        <p:spPr>
          <a:xfrm>
            <a:off x="3260880" y="2317680"/>
            <a:ext cx="3330000" cy="642600"/>
          </a:xfrm>
          <a:prstGeom prst="rect">
            <a:avLst/>
          </a:prstGeom>
          <a:ln>
            <a:noFill/>
          </a:ln>
        </p:spPr>
      </p:pic>
      <p:sp>
        <p:nvSpPr>
          <p:cNvPr id="193" name="CustomShape 7"/>
          <p:cNvSpPr/>
          <p:nvPr/>
        </p:nvSpPr>
        <p:spPr>
          <a:xfrm>
            <a:off x="776880" y="2978280"/>
            <a:ext cx="90432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where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4" name="Picture 24" descr=""/>
          <p:cNvPicPr/>
          <p:nvPr/>
        </p:nvPicPr>
        <p:blipFill>
          <a:blip r:embed="rId6"/>
          <a:stretch/>
        </p:blipFill>
        <p:spPr>
          <a:xfrm>
            <a:off x="1604880" y="2995560"/>
            <a:ext cx="263160" cy="263160"/>
          </a:xfrm>
          <a:prstGeom prst="rect">
            <a:avLst/>
          </a:prstGeom>
          <a:ln>
            <a:noFill/>
          </a:ln>
        </p:spPr>
      </p:pic>
      <p:sp>
        <p:nvSpPr>
          <p:cNvPr id="195" name="CustomShape 8"/>
          <p:cNvSpPr/>
          <p:nvPr/>
        </p:nvSpPr>
        <p:spPr>
          <a:xfrm>
            <a:off x="1927080" y="2987640"/>
            <a:ext cx="47829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is the Hamiltonian operator and, as usual,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96" name="CustomShape 9"/>
          <p:cNvSpPr/>
          <p:nvPr/>
        </p:nvSpPr>
        <p:spPr>
          <a:xfrm>
            <a:off x="8749080" y="2457360"/>
            <a:ext cx="677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(D1)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97" name="CustomShape 10"/>
          <p:cNvSpPr/>
          <p:nvPr/>
        </p:nvSpPr>
        <p:spPr>
          <a:xfrm>
            <a:off x="702720" y="4700520"/>
            <a:ext cx="351216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“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squaring” this equation gives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8" name="Picture 33" descr=""/>
          <p:cNvPicPr/>
          <p:nvPr/>
        </p:nvPicPr>
        <p:blipFill>
          <a:blip r:embed="rId7"/>
          <a:stretch/>
        </p:blipFill>
        <p:spPr>
          <a:xfrm>
            <a:off x="415800" y="5149800"/>
            <a:ext cx="9180360" cy="709200"/>
          </a:xfrm>
          <a:prstGeom prst="rect">
            <a:avLst/>
          </a:prstGeom>
          <a:ln>
            <a:noFill/>
          </a:ln>
        </p:spPr>
      </p:pic>
      <p:pic>
        <p:nvPicPr>
          <p:cNvPr id="199" name="Picture 34" descr=""/>
          <p:cNvPicPr/>
          <p:nvPr/>
        </p:nvPicPr>
        <p:blipFill>
          <a:blip r:embed="rId8"/>
          <a:stretch/>
        </p:blipFill>
        <p:spPr>
          <a:xfrm>
            <a:off x="2147760" y="3922560"/>
            <a:ext cx="5900400" cy="730080"/>
          </a:xfrm>
          <a:prstGeom prst="rect">
            <a:avLst/>
          </a:prstGeom>
          <a:ln>
            <a:noFill/>
          </a:ln>
        </p:spPr>
      </p:pic>
      <p:sp>
        <p:nvSpPr>
          <p:cNvPr id="200" name="CustomShape 11"/>
          <p:cNvSpPr/>
          <p:nvPr/>
        </p:nvSpPr>
        <p:spPr>
          <a:xfrm>
            <a:off x="421200" y="6041880"/>
            <a:ext cx="52268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Which can be expanded in gory details as…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1" name="CustomShape 12"/>
          <p:cNvSpPr/>
          <p:nvPr/>
        </p:nvSpPr>
        <p:spPr>
          <a:xfrm>
            <a:off x="429840" y="3448080"/>
            <a:ext cx="24408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Writing </a:t>
            </a:r>
            <a:r>
              <a:rPr b="1" lang="es-ES" sz="1800" spc="-1" strike="noStrike">
                <a:solidFill>
                  <a:srgbClr val="cc00cc"/>
                </a:solidFill>
                <a:latin typeface="Arial"/>
                <a:ea typeface="DejaVu Sans"/>
              </a:rPr>
              <a:t>(D1)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in full: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2" name="CustomShape 13"/>
          <p:cNvSpPr/>
          <p:nvPr/>
        </p:nvSpPr>
        <p:spPr>
          <a:xfrm>
            <a:off x="458280" y="1484280"/>
            <a:ext cx="27000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Arial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Arial"/>
              </a:rPr>
              <a:t>Klein-Gordon eqn: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03" name="CustomShape 14"/>
          <p:cNvSpPr/>
          <p:nvPr/>
        </p:nvSpPr>
        <p:spPr>
          <a:xfrm>
            <a:off x="5609880" y="1484280"/>
            <a:ext cx="272124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2</a:t>
            </a:r>
            <a:r>
              <a:rPr b="1" lang="es-ES" sz="2000" spc="-1" strike="noStrike" baseline="30000">
                <a:solidFill>
                  <a:srgbClr val="333399"/>
                </a:solidFill>
                <a:latin typeface="Arial"/>
                <a:ea typeface="DejaVu Sans"/>
              </a:rPr>
              <a:t>nd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order throughout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204" name="Picture 39" descr=""/>
          <p:cNvPicPr/>
          <p:nvPr/>
        </p:nvPicPr>
        <p:blipFill>
          <a:blip r:embed="rId9"/>
          <a:stretch/>
        </p:blipFill>
        <p:spPr>
          <a:xfrm>
            <a:off x="3297240" y="1530360"/>
            <a:ext cx="2249280" cy="35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F45921F9-B07B-4B62-9A73-3111298F93D2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206" name="Picture 20" descr=""/>
          <p:cNvPicPr/>
          <p:nvPr/>
        </p:nvPicPr>
        <p:blipFill>
          <a:blip r:embed="rId1"/>
          <a:stretch/>
        </p:blipFill>
        <p:spPr>
          <a:xfrm>
            <a:off x="860400" y="665280"/>
            <a:ext cx="8034120" cy="198864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421920" y="2644920"/>
            <a:ext cx="8903520" cy="64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this to be a reasonable formulation of relativistic QM, a free particle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must also obey                           , i.e. it must satisfy the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Klein-Gordon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equation: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8" name="Picture 21" descr=""/>
          <p:cNvPicPr/>
          <p:nvPr/>
        </p:nvPicPr>
        <p:blipFill>
          <a:blip r:embed="rId2"/>
          <a:stretch/>
        </p:blipFill>
        <p:spPr>
          <a:xfrm>
            <a:off x="2649600" y="3355920"/>
            <a:ext cx="4560480" cy="712440"/>
          </a:xfrm>
          <a:prstGeom prst="rect">
            <a:avLst/>
          </a:prstGeom>
          <a:ln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405360" y="5676840"/>
            <a:ext cx="812700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Immediately we see that the        and       cannot be numbers. Require 4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mutually anti-commuting matrices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Wingdings" charset="2"/>
              <a:buChar char="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Must be (at least) 4x4 matrices 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(see Appendix I)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0" name="Picture 38" descr=""/>
          <p:cNvPicPr/>
          <p:nvPr/>
        </p:nvPicPr>
        <p:blipFill>
          <a:blip r:embed="rId3"/>
          <a:stretch/>
        </p:blipFill>
        <p:spPr>
          <a:xfrm>
            <a:off x="4757760" y="5722920"/>
            <a:ext cx="202680" cy="291600"/>
          </a:xfrm>
          <a:prstGeom prst="rect">
            <a:avLst/>
          </a:prstGeom>
          <a:ln>
            <a:noFill/>
          </a:ln>
        </p:spPr>
      </p:pic>
      <p:pic>
        <p:nvPicPr>
          <p:cNvPr id="211" name="Picture 39" descr=""/>
          <p:cNvPicPr/>
          <p:nvPr/>
        </p:nvPicPr>
        <p:blipFill>
          <a:blip r:embed="rId4"/>
          <a:stretch/>
        </p:blipFill>
        <p:spPr>
          <a:xfrm>
            <a:off x="3855960" y="5775480"/>
            <a:ext cx="291960" cy="263160"/>
          </a:xfrm>
          <a:prstGeom prst="rect">
            <a:avLst/>
          </a:prstGeom>
          <a:ln>
            <a:noFill/>
          </a:ln>
        </p:spPr>
      </p:pic>
      <p:sp>
        <p:nvSpPr>
          <p:cNvPr id="212" name="CustomShape 4"/>
          <p:cNvSpPr/>
          <p:nvPr/>
        </p:nvSpPr>
        <p:spPr>
          <a:xfrm>
            <a:off x="343080" y="4086360"/>
            <a:ext cx="86846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Hence for the Dirac Equation to be consistent with the KG equation require: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8749080" y="4338720"/>
            <a:ext cx="677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(D2)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8749080" y="4770360"/>
            <a:ext cx="677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(D3)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8749080" y="5202360"/>
            <a:ext cx="677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(D4)</a:t>
            </a:r>
            <a:endParaRPr b="0" lang="es-ES" sz="2000" spc="-1" strike="noStrike">
              <a:latin typeface="Arial"/>
            </a:endParaRPr>
          </a:p>
        </p:txBody>
      </p:sp>
      <p:pic>
        <p:nvPicPr>
          <p:cNvPr id="216" name="Picture 48" descr=""/>
          <p:cNvPicPr/>
          <p:nvPr/>
        </p:nvPicPr>
        <p:blipFill>
          <a:blip r:embed="rId5"/>
          <a:stretch/>
        </p:blipFill>
        <p:spPr>
          <a:xfrm>
            <a:off x="2432160" y="2944800"/>
            <a:ext cx="1605960" cy="320400"/>
          </a:xfrm>
          <a:prstGeom prst="rect">
            <a:avLst/>
          </a:prstGeom>
          <a:ln>
            <a:noFill/>
          </a:ln>
        </p:spPr>
      </p:pic>
      <p:pic>
        <p:nvPicPr>
          <p:cNvPr id="217" name="Picture 26" descr=""/>
          <p:cNvPicPr/>
          <p:nvPr/>
        </p:nvPicPr>
        <p:blipFill>
          <a:blip r:embed="rId6"/>
          <a:stretch/>
        </p:blipFill>
        <p:spPr>
          <a:xfrm>
            <a:off x="2505240" y="4464000"/>
            <a:ext cx="2861640" cy="379080"/>
          </a:xfrm>
          <a:prstGeom prst="rect">
            <a:avLst/>
          </a:prstGeom>
          <a:ln>
            <a:noFill/>
          </a:ln>
        </p:spPr>
      </p:pic>
      <p:pic>
        <p:nvPicPr>
          <p:cNvPr id="218" name="Picture 29" descr=""/>
          <p:cNvPicPr/>
          <p:nvPr/>
        </p:nvPicPr>
        <p:blipFill>
          <a:blip r:embed="rId7"/>
          <a:stretch/>
        </p:blipFill>
        <p:spPr>
          <a:xfrm>
            <a:off x="3375000" y="5329080"/>
            <a:ext cx="3184200" cy="320400"/>
          </a:xfrm>
          <a:prstGeom prst="rect">
            <a:avLst/>
          </a:prstGeom>
          <a:ln>
            <a:noFill/>
          </a:ln>
        </p:spPr>
      </p:pic>
      <p:pic>
        <p:nvPicPr>
          <p:cNvPr id="219" name="Picture 45" descr=""/>
          <p:cNvPicPr/>
          <p:nvPr/>
        </p:nvPicPr>
        <p:blipFill>
          <a:blip r:embed="rId8"/>
          <a:stretch/>
        </p:blipFill>
        <p:spPr>
          <a:xfrm>
            <a:off x="3573360" y="4910040"/>
            <a:ext cx="1780920" cy="320400"/>
          </a:xfrm>
          <a:prstGeom prst="rect">
            <a:avLst/>
          </a:prstGeom>
          <a:ln>
            <a:noFill/>
          </a:ln>
        </p:spPr>
      </p:pic>
      <p:sp>
        <p:nvSpPr>
          <p:cNvPr id="220" name="CustomShape 8"/>
          <p:cNvSpPr/>
          <p:nvPr/>
        </p:nvSpPr>
        <p:spPr>
          <a:xfrm>
            <a:off x="2036880" y="4400640"/>
            <a:ext cx="5040000" cy="1296360"/>
          </a:xfrm>
          <a:prstGeom prst="rect">
            <a:avLst/>
          </a:prstGeom>
          <a:noFill/>
          <a:ln w="22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7581960" y="6597720"/>
            <a:ext cx="230940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>
            <a:noAutofit/>
          </a:bodyPr>
          <a:p>
            <a:pPr algn="r">
              <a:lnSpc>
                <a:spcPct val="100000"/>
              </a:lnSpc>
            </a:pPr>
            <a:fld id="{34D76EA0-70F3-4614-BE0F-35651CBD362D}" type="slidenum">
              <a:rPr b="0" lang="es-ES" sz="1300" spc="-1" strike="noStrike">
                <a:solidFill>
                  <a:srgbClr val="000000"/>
                </a:solidFill>
                <a:latin typeface="Arial"/>
                <a:ea typeface="DejaVu Sans"/>
              </a:rPr>
              <a:t>&lt;número&gt;</a:t>
            </a:fld>
            <a:endParaRPr b="0" lang="es-ES" sz="1300" spc="-1" strike="noStrike">
              <a:latin typeface="Arial"/>
            </a:endParaRPr>
          </a:p>
        </p:txBody>
      </p:sp>
      <p:pic>
        <p:nvPicPr>
          <p:cNvPr id="222" name="Picture 19" descr=""/>
          <p:cNvPicPr/>
          <p:nvPr/>
        </p:nvPicPr>
        <p:blipFill>
          <a:blip r:embed="rId1"/>
          <a:stretch/>
        </p:blipFill>
        <p:spPr>
          <a:xfrm>
            <a:off x="1612800" y="1030320"/>
            <a:ext cx="1230120" cy="99036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445680" y="557280"/>
            <a:ext cx="766512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Consequently the wave-function must be a </a:t>
            </a:r>
            <a:r>
              <a:rPr b="1" lang="es-ES" sz="2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four-component</a:t>
            </a:r>
            <a:r>
              <a:rPr b="1" lang="es-ES" sz="20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7879320" y="561960"/>
            <a:ext cx="176220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 </a:t>
            </a:r>
            <a:r>
              <a:rPr b="1" lang="es-ES" sz="2000" spc="-1" strike="noStrike">
                <a:solidFill>
                  <a:srgbClr val="ff0000"/>
                </a:solidFill>
                <a:latin typeface="Arial"/>
                <a:ea typeface="DejaVu Sans"/>
              </a:rPr>
              <a:t>Dirac Spinor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3386160" y="1063800"/>
            <a:ext cx="5415480" cy="9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cc"/>
          </a:solidFill>
          <a:ln w="223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A consequence of introducing an equation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that is 1</a:t>
            </a:r>
            <a:r>
              <a:rPr b="1" lang="es-ES" sz="1800" spc="-1" strike="noStrike" baseline="30000">
                <a:solidFill>
                  <a:srgbClr val="ff0000"/>
                </a:solidFill>
                <a:latin typeface="Arial"/>
                <a:ea typeface="DejaVu Sans"/>
              </a:rPr>
              <a:t>st</a:t>
            </a: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 order in time/space derivatives is that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ff0000"/>
                </a:solidFill>
                <a:latin typeface="Arial"/>
                <a:ea typeface="DejaVu Sans"/>
              </a:rPr>
              <a:t>the wave-function has new degrees of freedom !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466560" y="2158920"/>
            <a:ext cx="83052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For the Hamiltonian                                                               to be Hermitian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676440" y="2432160"/>
            <a:ext cx="12092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requires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8" name="Picture 29" descr=""/>
          <p:cNvPicPr/>
          <p:nvPr/>
        </p:nvPicPr>
        <p:blipFill>
          <a:blip r:embed="rId2"/>
          <a:stretch/>
        </p:blipFill>
        <p:spPr>
          <a:xfrm>
            <a:off x="3087720" y="2184480"/>
            <a:ext cx="3709440" cy="350280"/>
          </a:xfrm>
          <a:prstGeom prst="rect">
            <a:avLst/>
          </a:prstGeom>
          <a:ln>
            <a:noFill/>
          </a:ln>
        </p:spPr>
      </p:pic>
      <p:grpSp>
        <p:nvGrpSpPr>
          <p:cNvPr id="229" name="Group 7"/>
          <p:cNvGrpSpPr/>
          <p:nvPr/>
        </p:nvGrpSpPr>
        <p:grpSpPr>
          <a:xfrm>
            <a:off x="419040" y="3622680"/>
            <a:ext cx="8818920" cy="1233720"/>
            <a:chOff x="419040" y="3622680"/>
            <a:chExt cx="8818920" cy="1233720"/>
          </a:xfrm>
        </p:grpSpPr>
        <p:sp>
          <p:nvSpPr>
            <p:cNvPr id="230" name="CustomShape 8"/>
            <p:cNvSpPr/>
            <p:nvPr/>
          </p:nvSpPr>
          <p:spPr>
            <a:xfrm>
              <a:off x="419040" y="3622680"/>
              <a:ext cx="8818920" cy="1233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lnSpc>
                  <a:spcPct val="100000"/>
                </a:lnSpc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At this point it is convenient to introduce an explicit representation for         .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It should be noted that physical results do not depend on the particular </a:t>
              </a:r>
              <a:endParaRPr b="0" lang="es-E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 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representation – everything is in the commutation relations.</a:t>
              </a:r>
              <a:endParaRPr b="0" lang="es-ES" sz="1800" spc="-1" strike="noStrike">
                <a:latin typeface="Arial"/>
              </a:endParaRPr>
            </a:p>
            <a:p>
              <a:pPr marL="216000" indent="-216000">
                <a:lnSpc>
                  <a:spcPct val="100000"/>
                </a:lnSpc>
                <a:spcBef>
                  <a:spcPts val="337"/>
                </a:spcBef>
                <a:buClr>
                  <a:srgbClr val="ff0000"/>
                </a:buClr>
                <a:buFont typeface="Arial"/>
                <a:buChar char="•"/>
              </a:pP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 </a:t>
              </a:r>
              <a:r>
                <a:rPr b="1" lang="es-ES" sz="1800" spc="-1" strike="noStrike">
                  <a:solidFill>
                    <a:srgbClr val="333399"/>
                  </a:solidFill>
                  <a:latin typeface="Arial"/>
                  <a:ea typeface="DejaVu Sans"/>
                </a:rPr>
                <a:t>A convenient choice is based on the Pauli spin matrices:</a:t>
              </a:r>
              <a:endParaRPr b="0" lang="es-ES" sz="1800" spc="-1" strike="noStrike">
                <a:latin typeface="Arial"/>
              </a:endParaRPr>
            </a:p>
          </p:txBody>
        </p:sp>
        <p:pic>
          <p:nvPicPr>
            <p:cNvPr id="231" name="Picture 31" descr=""/>
            <p:cNvPicPr/>
            <p:nvPr/>
          </p:nvPicPr>
          <p:blipFill>
            <a:blip r:embed="rId3"/>
            <a:stretch/>
          </p:blipFill>
          <p:spPr>
            <a:xfrm>
              <a:off x="8552160" y="3699000"/>
              <a:ext cx="440640" cy="2581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32" name="Picture 34" descr=""/>
          <p:cNvPicPr/>
          <p:nvPr/>
        </p:nvPicPr>
        <p:blipFill>
          <a:blip r:embed="rId4"/>
          <a:stretch/>
        </p:blipFill>
        <p:spPr>
          <a:xfrm>
            <a:off x="2728800" y="4917960"/>
            <a:ext cx="4001760" cy="612360"/>
          </a:xfrm>
          <a:prstGeom prst="rect">
            <a:avLst/>
          </a:prstGeom>
          <a:ln>
            <a:noFill/>
          </a:ln>
        </p:spPr>
      </p:pic>
      <p:pic>
        <p:nvPicPr>
          <p:cNvPr id="233" name="Picture 35" descr=""/>
          <p:cNvPicPr/>
          <p:nvPr/>
        </p:nvPicPr>
        <p:blipFill>
          <a:blip r:embed="rId5"/>
          <a:stretch/>
        </p:blipFill>
        <p:spPr>
          <a:xfrm>
            <a:off x="1654200" y="5587920"/>
            <a:ext cx="7594200" cy="555480"/>
          </a:xfrm>
          <a:prstGeom prst="rect">
            <a:avLst/>
          </a:prstGeom>
          <a:ln>
            <a:noFill/>
          </a:ln>
        </p:spPr>
      </p:pic>
      <p:sp>
        <p:nvSpPr>
          <p:cNvPr id="234" name="CustomShape 9"/>
          <p:cNvSpPr/>
          <p:nvPr/>
        </p:nvSpPr>
        <p:spPr>
          <a:xfrm>
            <a:off x="761400" y="5675400"/>
            <a:ext cx="6390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with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235" name="Group 10"/>
          <p:cNvGrpSpPr/>
          <p:nvPr/>
        </p:nvGrpSpPr>
        <p:grpSpPr>
          <a:xfrm>
            <a:off x="2332080" y="2674800"/>
            <a:ext cx="5687640" cy="467640"/>
            <a:chOff x="2332080" y="2674800"/>
            <a:chExt cx="5687640" cy="467640"/>
          </a:xfrm>
        </p:grpSpPr>
        <p:pic>
          <p:nvPicPr>
            <p:cNvPr id="236" name="Picture 24" descr=""/>
            <p:cNvPicPr/>
            <p:nvPr/>
          </p:nvPicPr>
          <p:blipFill>
            <a:blip r:embed="rId6"/>
            <a:stretch/>
          </p:blipFill>
          <p:spPr>
            <a:xfrm>
              <a:off x="2484720" y="2727000"/>
              <a:ext cx="5284440" cy="379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7" name="CustomShape 11"/>
            <p:cNvSpPr/>
            <p:nvPr/>
          </p:nvSpPr>
          <p:spPr>
            <a:xfrm>
              <a:off x="2332080" y="2674800"/>
              <a:ext cx="5687640" cy="467640"/>
            </a:xfrm>
            <a:prstGeom prst="rect">
              <a:avLst/>
            </a:prstGeom>
            <a:noFill/>
            <a:ln w="22320">
              <a:solidFill>
                <a:srgbClr val="0000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8" name="CustomShape 12"/>
          <p:cNvSpPr/>
          <p:nvPr/>
        </p:nvSpPr>
        <p:spPr>
          <a:xfrm>
            <a:off x="8720280" y="2759040"/>
            <a:ext cx="6771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2000" spc="-1" strike="noStrike">
                <a:solidFill>
                  <a:srgbClr val="cc00cc"/>
                </a:solidFill>
                <a:latin typeface="Arial"/>
                <a:ea typeface="DejaVu Sans"/>
              </a:rPr>
              <a:t>(D5)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39" name="CustomShape 13"/>
          <p:cNvSpPr/>
          <p:nvPr/>
        </p:nvSpPr>
        <p:spPr>
          <a:xfrm>
            <a:off x="530640" y="3208320"/>
            <a:ext cx="685080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 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i.e. the require four anti-commuting Hermitian 4x4 matrices.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0" name="CustomShape 14"/>
          <p:cNvSpPr/>
          <p:nvPr/>
        </p:nvSpPr>
        <p:spPr>
          <a:xfrm>
            <a:off x="426600" y="6251400"/>
            <a:ext cx="7165440" cy="36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lnSpc>
                <a:spcPct val="100000"/>
              </a:lnSpc>
              <a:buClr>
                <a:srgbClr val="ff0000"/>
              </a:buClr>
              <a:buFont typeface="Arial"/>
              <a:buChar char="•"/>
            </a:pP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 </a:t>
            </a:r>
            <a:r>
              <a:rPr b="1" lang="es-ES" sz="1800" spc="-1" strike="noStrike">
                <a:solidFill>
                  <a:srgbClr val="333399"/>
                </a:solidFill>
                <a:latin typeface="Arial"/>
                <a:ea typeface="DejaVu Sans"/>
              </a:rPr>
              <a:t>The matrices are Hermitian and anti-commute with each other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1" name="CustomShape 15"/>
          <p:cNvSpPr/>
          <p:nvPr/>
        </p:nvSpPr>
        <p:spPr>
          <a:xfrm>
            <a:off x="8826480" y="2276640"/>
            <a:ext cx="1203120" cy="55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>
              <a:lnSpc>
                <a:spcPct val="100000"/>
              </a:lnSpc>
            </a:pPr>
            <a:r>
              <a:rPr b="0" i="1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i="1" lang="es-E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es-ES" sz="1400" spc="-1" strike="noStrike">
                <a:solidFill>
                  <a:srgbClr val="333399"/>
                </a:solidFill>
                <a:latin typeface="Arial"/>
                <a:ea typeface="DejaVu Sans"/>
              </a:rPr>
              <a:t> is always real !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12538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2003-05-30T11:22:16Z</dcterms:created>
  <dc:creator>Prof. Mark Thomson</dc:creator>
  <dc:description/>
  <dc:language>es-ES</dc:language>
  <cp:lastModifiedBy/>
  <dcterms:modified xsi:type="dcterms:W3CDTF">2021-11-08T16:15:05Z</dcterms:modified>
  <cp:revision>390</cp:revision>
  <dc:subject/>
  <dc:title>Part III Particle Physics 2008 : The Dirac Equation</dc:title>
</cp:coreProperties>
</file>